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94"/>
  </p:notesMasterIdLst>
  <p:handoutMasterIdLst>
    <p:handoutMasterId r:id="rId95"/>
  </p:handoutMasterIdLst>
  <p:sldIdLst>
    <p:sldId id="267" r:id="rId2"/>
    <p:sldId id="268" r:id="rId3"/>
    <p:sldId id="467" r:id="rId4"/>
    <p:sldId id="468" r:id="rId5"/>
    <p:sldId id="469" r:id="rId6"/>
    <p:sldId id="470" r:id="rId7"/>
    <p:sldId id="471" r:id="rId8"/>
    <p:sldId id="472" r:id="rId9"/>
    <p:sldId id="473" r:id="rId10"/>
    <p:sldId id="474" r:id="rId11"/>
    <p:sldId id="475" r:id="rId12"/>
    <p:sldId id="476" r:id="rId13"/>
    <p:sldId id="477" r:id="rId14"/>
    <p:sldId id="478" r:id="rId15"/>
    <p:sldId id="479" r:id="rId16"/>
    <p:sldId id="480" r:id="rId17"/>
    <p:sldId id="481" r:id="rId18"/>
    <p:sldId id="482" r:id="rId19"/>
    <p:sldId id="483" r:id="rId20"/>
    <p:sldId id="484" r:id="rId21"/>
    <p:sldId id="485" r:id="rId22"/>
    <p:sldId id="486" r:id="rId23"/>
    <p:sldId id="487" r:id="rId24"/>
    <p:sldId id="488" r:id="rId25"/>
    <p:sldId id="489" r:id="rId26"/>
    <p:sldId id="490" r:id="rId27"/>
    <p:sldId id="491" r:id="rId28"/>
    <p:sldId id="492" r:id="rId29"/>
    <p:sldId id="493" r:id="rId30"/>
    <p:sldId id="494" r:id="rId31"/>
    <p:sldId id="495" r:id="rId32"/>
    <p:sldId id="496" r:id="rId33"/>
    <p:sldId id="497" r:id="rId34"/>
    <p:sldId id="498" r:id="rId35"/>
    <p:sldId id="499" r:id="rId36"/>
    <p:sldId id="500" r:id="rId37"/>
    <p:sldId id="501" r:id="rId38"/>
    <p:sldId id="502" r:id="rId39"/>
    <p:sldId id="503" r:id="rId40"/>
    <p:sldId id="504" r:id="rId41"/>
    <p:sldId id="505" r:id="rId42"/>
    <p:sldId id="506" r:id="rId43"/>
    <p:sldId id="507" r:id="rId44"/>
    <p:sldId id="508" r:id="rId45"/>
    <p:sldId id="509" r:id="rId46"/>
    <p:sldId id="510" r:id="rId47"/>
    <p:sldId id="511" r:id="rId48"/>
    <p:sldId id="512" r:id="rId49"/>
    <p:sldId id="513" r:id="rId50"/>
    <p:sldId id="514" r:id="rId51"/>
    <p:sldId id="452" r:id="rId52"/>
    <p:sldId id="350" r:id="rId53"/>
    <p:sldId id="351" r:id="rId54"/>
    <p:sldId id="453" r:id="rId55"/>
    <p:sldId id="454" r:id="rId56"/>
    <p:sldId id="352" r:id="rId57"/>
    <p:sldId id="516" r:id="rId58"/>
    <p:sldId id="517" r:id="rId59"/>
    <p:sldId id="356" r:id="rId60"/>
    <p:sldId id="357" r:id="rId61"/>
    <p:sldId id="359" r:id="rId62"/>
    <p:sldId id="360" r:id="rId63"/>
    <p:sldId id="361" r:id="rId64"/>
    <p:sldId id="362" r:id="rId65"/>
    <p:sldId id="363" r:id="rId66"/>
    <p:sldId id="364" r:id="rId67"/>
    <p:sldId id="365" r:id="rId68"/>
    <p:sldId id="518" r:id="rId69"/>
    <p:sldId id="366" r:id="rId70"/>
    <p:sldId id="456" r:id="rId71"/>
    <p:sldId id="367" r:id="rId72"/>
    <p:sldId id="521" r:id="rId73"/>
    <p:sldId id="457" r:id="rId74"/>
    <p:sldId id="466" r:id="rId75"/>
    <p:sldId id="523" r:id="rId76"/>
    <p:sldId id="522" r:id="rId77"/>
    <p:sldId id="368" r:id="rId78"/>
    <p:sldId id="369" r:id="rId79"/>
    <p:sldId id="370" r:id="rId80"/>
    <p:sldId id="414" r:id="rId81"/>
    <p:sldId id="415" r:id="rId82"/>
    <p:sldId id="418" r:id="rId83"/>
    <p:sldId id="417" r:id="rId84"/>
    <p:sldId id="419" r:id="rId85"/>
    <p:sldId id="420" r:id="rId86"/>
    <p:sldId id="421" r:id="rId87"/>
    <p:sldId id="376" r:id="rId88"/>
    <p:sldId id="378" r:id="rId89"/>
    <p:sldId id="519" r:id="rId90"/>
    <p:sldId id="383" r:id="rId91"/>
    <p:sldId id="465" r:id="rId92"/>
    <p:sldId id="412" r:id="rId93"/>
  </p:sldIdLst>
  <p:sldSz cx="7315200" cy="4114800"/>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365125" indent="92075"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730250" indent="18415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096963" indent="274638"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462088" indent="366713"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AEAEA"/>
    <a:srgbClr val="13542E"/>
    <a:srgbClr val="B0AD8A"/>
    <a:srgbClr val="494834"/>
    <a:srgbClr val="483225"/>
    <a:srgbClr val="81C9F0"/>
    <a:srgbClr val="DDDDDD"/>
    <a:srgbClr val="C1272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963" autoAdjust="0"/>
  </p:normalViewPr>
  <p:slideViewPr>
    <p:cSldViewPr>
      <p:cViewPr varScale="1">
        <p:scale>
          <a:sx n="125" d="100"/>
          <a:sy n="125" d="100"/>
        </p:scale>
        <p:origin x="-955" y="-82"/>
      </p:cViewPr>
      <p:guideLst>
        <p:guide orient="horz" pos="1296"/>
        <p:guide pos="230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5" d="100"/>
        <a:sy n="125" d="100"/>
      </p:scale>
      <p:origin x="0" y="8218"/>
    </p:cViewPr>
  </p:sorterViewPr>
  <p:notesViewPr>
    <p:cSldViewPr snapToGrid="0">
      <p:cViewPr varScale="1">
        <p:scale>
          <a:sx n="87" d="100"/>
          <a:sy n="87" d="100"/>
        </p:scale>
        <p:origin x="-1908"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ea typeface="ＭＳ Ｐゴシック" pitchFamily="-112" charset="-128"/>
                <a:cs typeface="+mn-cs"/>
              </a:defRPr>
            </a:lvl1pPr>
          </a:lstStyle>
          <a:p>
            <a:pPr>
              <a:defRPr/>
            </a:pPr>
            <a:endParaRPr lang="en-US"/>
          </a:p>
        </p:txBody>
      </p:sp>
      <p:sp>
        <p:nvSpPr>
          <p:cNvPr id="24579"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ＭＳ Ｐゴシック" pitchFamily="-112" charset="-128"/>
                <a:cs typeface="+mn-cs"/>
              </a:defRPr>
            </a:lvl1pPr>
          </a:lstStyle>
          <a:p>
            <a:pPr>
              <a:defRPr/>
            </a:pPr>
            <a:endParaRPr lang="en-US"/>
          </a:p>
        </p:txBody>
      </p:sp>
      <p:sp>
        <p:nvSpPr>
          <p:cNvPr id="24580"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ea typeface="ＭＳ Ｐゴシック" pitchFamily="-112" charset="-128"/>
                <a:cs typeface="+mn-cs"/>
              </a:defRPr>
            </a:lvl1pPr>
          </a:lstStyle>
          <a:p>
            <a:pPr>
              <a:defRPr/>
            </a:pPr>
            <a:endParaRPr lang="en-US"/>
          </a:p>
        </p:txBody>
      </p:sp>
      <p:sp>
        <p:nvSpPr>
          <p:cNvPr id="24581"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6F02BA5-4795-994B-81D0-FA94910C4C1A}" type="slidenum">
              <a:rPr lang="en-US"/>
              <a:pPr/>
              <a:t>‹#›</a:t>
            </a:fld>
            <a:endParaRPr lang="en-US"/>
          </a:p>
        </p:txBody>
      </p:sp>
    </p:spTree>
    <p:extLst>
      <p:ext uri="{BB962C8B-B14F-4D97-AF65-F5344CB8AC3E}">
        <p14:creationId xmlns:p14="http://schemas.microsoft.com/office/powerpoint/2010/main" val="22111264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ea typeface="ＭＳ Ｐゴシック" pitchFamily="-112" charset="-128"/>
                <a:cs typeface="+mn-cs"/>
              </a:defRPr>
            </a:lvl1pPr>
          </a:lstStyle>
          <a:p>
            <a:pPr>
              <a:defRPr/>
            </a:pPr>
            <a:endParaRPr lang="en-US"/>
          </a:p>
        </p:txBody>
      </p:sp>
      <p:sp>
        <p:nvSpPr>
          <p:cNvPr id="5120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ＭＳ Ｐゴシック" pitchFamily="-112" charset="-128"/>
                <a:cs typeface="+mn-cs"/>
              </a:defRPr>
            </a:lvl1pPr>
          </a:lstStyle>
          <a:p>
            <a:pPr>
              <a:defRPr/>
            </a:pPr>
            <a:endParaRPr lang="en-US"/>
          </a:p>
        </p:txBody>
      </p:sp>
      <p:sp>
        <p:nvSpPr>
          <p:cNvPr id="717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120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120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ea typeface="ＭＳ Ｐゴシック" pitchFamily="-112" charset="-128"/>
                <a:cs typeface="+mn-cs"/>
              </a:defRPr>
            </a:lvl1pPr>
          </a:lstStyle>
          <a:p>
            <a:pPr>
              <a:defRPr/>
            </a:pPr>
            <a:endParaRPr lang="en-US"/>
          </a:p>
        </p:txBody>
      </p:sp>
      <p:sp>
        <p:nvSpPr>
          <p:cNvPr id="5120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706F8D69-B00F-F44E-9B61-4DC184CA17F8}" type="slidenum">
              <a:rPr lang="en-US"/>
              <a:pPr/>
              <a:t>‹#›</a:t>
            </a:fld>
            <a:endParaRPr lang="en-US"/>
          </a:p>
        </p:txBody>
      </p:sp>
    </p:spTree>
    <p:extLst>
      <p:ext uri="{BB962C8B-B14F-4D97-AF65-F5344CB8AC3E}">
        <p14:creationId xmlns:p14="http://schemas.microsoft.com/office/powerpoint/2010/main" val="173496680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000" kern="1200">
        <a:solidFill>
          <a:schemeClr val="tx1"/>
        </a:solidFill>
        <a:latin typeface="Arial" pitchFamily="-108" charset="0"/>
        <a:ea typeface="ＭＳ Ｐゴシック" pitchFamily="-108" charset="-128"/>
        <a:cs typeface="ＭＳ Ｐゴシック" pitchFamily="-108" charset="-128"/>
      </a:defRPr>
    </a:lvl1pPr>
    <a:lvl2pPr marL="365125" algn="l" rtl="0" eaLnBrk="0" fontAlgn="base" hangingPunct="0">
      <a:spcBef>
        <a:spcPct val="30000"/>
      </a:spcBef>
      <a:spcAft>
        <a:spcPct val="0"/>
      </a:spcAft>
      <a:defRPr sz="1000" kern="1200">
        <a:solidFill>
          <a:schemeClr val="tx1"/>
        </a:solidFill>
        <a:latin typeface="Arial" pitchFamily="-108" charset="0"/>
        <a:ea typeface="ＭＳ Ｐゴシック" pitchFamily="-108" charset="-128"/>
        <a:cs typeface="+mn-cs"/>
      </a:defRPr>
    </a:lvl2pPr>
    <a:lvl3pPr marL="730250" algn="l" rtl="0" eaLnBrk="0" fontAlgn="base" hangingPunct="0">
      <a:spcBef>
        <a:spcPct val="30000"/>
      </a:spcBef>
      <a:spcAft>
        <a:spcPct val="0"/>
      </a:spcAft>
      <a:defRPr sz="1000" kern="1200">
        <a:solidFill>
          <a:schemeClr val="tx1"/>
        </a:solidFill>
        <a:latin typeface="Arial" pitchFamily="-108" charset="0"/>
        <a:ea typeface="ＭＳ Ｐゴシック" pitchFamily="-108" charset="-128"/>
        <a:cs typeface="+mn-cs"/>
      </a:defRPr>
    </a:lvl3pPr>
    <a:lvl4pPr marL="1096963" algn="l" rtl="0" eaLnBrk="0" fontAlgn="base" hangingPunct="0">
      <a:spcBef>
        <a:spcPct val="30000"/>
      </a:spcBef>
      <a:spcAft>
        <a:spcPct val="0"/>
      </a:spcAft>
      <a:defRPr sz="1000" kern="1200">
        <a:solidFill>
          <a:schemeClr val="tx1"/>
        </a:solidFill>
        <a:latin typeface="Arial" pitchFamily="-108" charset="0"/>
        <a:ea typeface="ＭＳ Ｐゴシック" pitchFamily="-108" charset="-128"/>
        <a:cs typeface="+mn-cs"/>
      </a:defRPr>
    </a:lvl4pPr>
    <a:lvl5pPr marL="1462088" algn="l" rtl="0" eaLnBrk="0" fontAlgn="base" hangingPunct="0">
      <a:spcBef>
        <a:spcPct val="30000"/>
      </a:spcBef>
      <a:spcAft>
        <a:spcPct val="0"/>
      </a:spcAft>
      <a:defRPr sz="1000" kern="1200">
        <a:solidFill>
          <a:schemeClr val="tx1"/>
        </a:solidFill>
        <a:latin typeface="Arial" pitchFamily="-108" charset="0"/>
        <a:ea typeface="ＭＳ Ｐゴシック" pitchFamily="-108" charset="-128"/>
        <a:cs typeface="+mn-cs"/>
      </a:defRPr>
    </a:lvl5pPr>
    <a:lvl6pPr marL="1828800" algn="l" defTabSz="365760" rtl="0" eaLnBrk="1" latinLnBrk="0" hangingPunct="1">
      <a:defRPr sz="1000" kern="1200">
        <a:solidFill>
          <a:schemeClr val="tx1"/>
        </a:solidFill>
        <a:latin typeface="+mn-lt"/>
        <a:ea typeface="+mn-ea"/>
        <a:cs typeface="+mn-cs"/>
      </a:defRPr>
    </a:lvl6pPr>
    <a:lvl7pPr marL="2194560" algn="l" defTabSz="365760" rtl="0" eaLnBrk="1" latinLnBrk="0" hangingPunct="1">
      <a:defRPr sz="1000" kern="1200">
        <a:solidFill>
          <a:schemeClr val="tx1"/>
        </a:solidFill>
        <a:latin typeface="+mn-lt"/>
        <a:ea typeface="+mn-ea"/>
        <a:cs typeface="+mn-cs"/>
      </a:defRPr>
    </a:lvl7pPr>
    <a:lvl8pPr marL="2560320" algn="l" defTabSz="365760" rtl="0" eaLnBrk="1" latinLnBrk="0" hangingPunct="1">
      <a:defRPr sz="1000" kern="1200">
        <a:solidFill>
          <a:schemeClr val="tx1"/>
        </a:solidFill>
        <a:latin typeface="+mn-lt"/>
        <a:ea typeface="+mn-ea"/>
        <a:cs typeface="+mn-cs"/>
      </a:defRPr>
    </a:lvl8pPr>
    <a:lvl9pPr marL="2926080" algn="l" defTabSz="365760"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a:ln/>
        </p:spPr>
      </p:sp>
      <p:sp>
        <p:nvSpPr>
          <p:cNvPr id="81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Arial" charset="0"/>
              <a:ea typeface="ＭＳ Ｐゴシック" charset="0"/>
              <a:cs typeface="ＭＳ Ｐゴシック" charset="0"/>
            </a:endParaRPr>
          </a:p>
        </p:txBody>
      </p:sp>
      <p:sp>
        <p:nvSpPr>
          <p:cNvPr id="81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47335E2F-DD1C-A44A-99A2-57E0AA7C5018}" type="slidenum">
              <a:rPr lang="en-US"/>
              <a:pPr eaLnBrk="1" hangingPunct="1"/>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6F8D69-B00F-F44E-9B61-4DC184CA17F8}" type="slidenum">
              <a:rPr lang="en-US" smtClean="0"/>
              <a:pPr/>
              <a:t>11</a:t>
            </a:fld>
            <a:endParaRPr lang="en-US"/>
          </a:p>
        </p:txBody>
      </p:sp>
    </p:spTree>
    <p:extLst>
      <p:ext uri="{BB962C8B-B14F-4D97-AF65-F5344CB8AC3E}">
        <p14:creationId xmlns:p14="http://schemas.microsoft.com/office/powerpoint/2010/main" val="13167400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Polygon</a:t>
            </a:r>
            <a:r>
              <a:rPr lang="en-US" baseline="0" dirty="0" smtClean="0"/>
              <a:t> soup.</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706F8D69-B00F-F44E-9B61-4DC184CA17F8}" type="slidenum">
              <a:rPr lang="en-US" smtClean="0"/>
              <a:pPr/>
              <a:t>12</a:t>
            </a:fld>
            <a:endParaRPr lang="en-US"/>
          </a:p>
        </p:txBody>
      </p:sp>
    </p:spTree>
    <p:extLst>
      <p:ext uri="{BB962C8B-B14F-4D97-AF65-F5344CB8AC3E}">
        <p14:creationId xmlns:p14="http://schemas.microsoft.com/office/powerpoint/2010/main" val="3077057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general idea</a:t>
            </a:r>
            <a:r>
              <a:rPr lang="en-US" baseline="0" dirty="0" smtClean="0"/>
              <a:t> is this. We first sub-divide the scene into chunks. For each chunk, we </a:t>
            </a:r>
            <a:r>
              <a:rPr lang="en-US" baseline="0" dirty="0" err="1" smtClean="0"/>
              <a:t>voxelize</a:t>
            </a:r>
            <a:r>
              <a:rPr lang="en-US" baseline="0" dirty="0" smtClean="0"/>
              <a:t> the sub-divided volume into empty voxels and occupied voxels, </a:t>
            </a:r>
            <a:r>
              <a:rPr lang="en-US" baseline="0" dirty="0" err="1" smtClean="0"/>
              <a:t>occipied</a:t>
            </a:r>
            <a:r>
              <a:rPr lang="en-US" baseline="0" dirty="0" smtClean="0"/>
              <a:t> voxels are ones that contained geometry. We then find a way to segment the voxels into regions, and we build a region to region connectivity graph, based on how voxels are </a:t>
            </a:r>
            <a:r>
              <a:rPr lang="en-US" baseline="0" dirty="0" err="1" smtClean="0"/>
              <a:t>connectected</a:t>
            </a:r>
            <a:r>
              <a:rPr lang="en-US" baseline="0" dirty="0" smtClean="0"/>
              <a:t>. Finally, we take each region, which is a group of connected voxels, and we build a simplified representation that we can query in run time.</a:t>
            </a:r>
            <a:endParaRPr lang="en-US" dirty="0"/>
          </a:p>
        </p:txBody>
      </p:sp>
      <p:sp>
        <p:nvSpPr>
          <p:cNvPr id="4" name="Slide Number Placeholder 3"/>
          <p:cNvSpPr>
            <a:spLocks noGrp="1"/>
          </p:cNvSpPr>
          <p:nvPr>
            <p:ph type="sldNum" sz="quarter" idx="10"/>
          </p:nvPr>
        </p:nvSpPr>
        <p:spPr/>
        <p:txBody>
          <a:bodyPr/>
          <a:lstStyle/>
          <a:p>
            <a:fld id="{706F8D69-B00F-F44E-9B61-4DC184CA17F8}" type="slidenum">
              <a:rPr lang="en-US" smtClean="0"/>
              <a:pPr/>
              <a:t>14</a:t>
            </a:fld>
            <a:endParaRPr lang="en-US"/>
          </a:p>
        </p:txBody>
      </p:sp>
    </p:spTree>
    <p:extLst>
      <p:ext uri="{BB962C8B-B14F-4D97-AF65-F5344CB8AC3E}">
        <p14:creationId xmlns:p14="http://schemas.microsoft.com/office/powerpoint/2010/main" val="26702601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first one we tried is path-finding. Lucky, instead of implementing our own, we found a path-finding package by </a:t>
            </a:r>
            <a:r>
              <a:rPr lang="en-US" baseline="0" dirty="0" err="1" smtClean="0"/>
              <a:t>Mikko</a:t>
            </a:r>
            <a:r>
              <a:rPr lang="en-US" baseline="0" dirty="0" smtClean="0"/>
              <a:t> </a:t>
            </a:r>
            <a:r>
              <a:rPr lang="en-US" baseline="0" dirty="0" err="1" smtClean="0"/>
              <a:t>Moonen</a:t>
            </a:r>
            <a:r>
              <a:rPr lang="en-US" baseline="0" dirty="0" smtClean="0"/>
              <a:t>. I’ve included the link here. It is very robust and reasonably fast, and we ended up adopting it as part of our path-finding solution. Here is a simplified walk through of how it works, first, we </a:t>
            </a:r>
            <a:r>
              <a:rPr lang="en-US" baseline="0" dirty="0" err="1" smtClean="0"/>
              <a:t>voxelize</a:t>
            </a:r>
            <a:r>
              <a:rPr lang="en-US" baseline="0" dirty="0" smtClean="0"/>
              <a:t> the scene, and tag which voxels are walkable based on the slope of the surface and some other heuristics.</a:t>
            </a:r>
            <a:endParaRPr lang="en-US" dirty="0"/>
          </a:p>
        </p:txBody>
      </p:sp>
      <p:sp>
        <p:nvSpPr>
          <p:cNvPr id="4" name="Slide Number Placeholder 3"/>
          <p:cNvSpPr>
            <a:spLocks noGrp="1"/>
          </p:cNvSpPr>
          <p:nvPr>
            <p:ph type="sldNum" sz="quarter" idx="10"/>
          </p:nvPr>
        </p:nvSpPr>
        <p:spPr/>
        <p:txBody>
          <a:bodyPr/>
          <a:lstStyle/>
          <a:p>
            <a:fld id="{706F8D69-B00F-F44E-9B61-4DC184CA17F8}" type="slidenum">
              <a:rPr lang="en-US" smtClean="0"/>
              <a:pPr/>
              <a:t>15</a:t>
            </a:fld>
            <a:endParaRPr lang="en-US"/>
          </a:p>
        </p:txBody>
      </p:sp>
    </p:spTree>
    <p:extLst>
      <p:ext uri="{BB962C8B-B14F-4D97-AF65-F5344CB8AC3E}">
        <p14:creationId xmlns:p14="http://schemas.microsoft.com/office/powerpoint/2010/main" val="1241157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build a distance field like</a:t>
            </a:r>
            <a:r>
              <a:rPr lang="en-US" baseline="0" dirty="0" smtClean="0"/>
              <a:t> it is shown here. The grey scale color indicates </a:t>
            </a:r>
            <a:endParaRPr lang="en-US" dirty="0"/>
          </a:p>
        </p:txBody>
      </p:sp>
      <p:sp>
        <p:nvSpPr>
          <p:cNvPr id="4" name="Slide Number Placeholder 3"/>
          <p:cNvSpPr>
            <a:spLocks noGrp="1"/>
          </p:cNvSpPr>
          <p:nvPr>
            <p:ph type="sldNum" sz="quarter" idx="10"/>
          </p:nvPr>
        </p:nvSpPr>
        <p:spPr/>
        <p:txBody>
          <a:bodyPr/>
          <a:lstStyle/>
          <a:p>
            <a:fld id="{706F8D69-B00F-F44E-9B61-4DC184CA17F8}" type="slidenum">
              <a:rPr lang="en-US" smtClean="0"/>
              <a:pPr/>
              <a:t>16</a:t>
            </a:fld>
            <a:endParaRPr lang="en-US"/>
          </a:p>
        </p:txBody>
      </p:sp>
    </p:spTree>
    <p:extLst>
      <p:ext uri="{BB962C8B-B14F-4D97-AF65-F5344CB8AC3E}">
        <p14:creationId xmlns:p14="http://schemas.microsoft.com/office/powerpoint/2010/main" val="25030023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first one we tried is path-finding. Lucky, instead of implementing our own, we found a path-finding package by </a:t>
            </a:r>
            <a:r>
              <a:rPr lang="en-US" baseline="0" dirty="0" err="1" smtClean="0"/>
              <a:t>Mikko</a:t>
            </a:r>
            <a:r>
              <a:rPr lang="en-US" baseline="0" dirty="0" smtClean="0"/>
              <a:t> </a:t>
            </a:r>
            <a:r>
              <a:rPr lang="en-US" baseline="0" dirty="0" err="1" smtClean="0"/>
              <a:t>Moonen</a:t>
            </a:r>
            <a:r>
              <a:rPr lang="en-US" baseline="0" dirty="0" smtClean="0"/>
              <a:t>. I’ve included the link here. It is very robust and reasonably fast, and we ended up adopting it as part of our path-finding solution. Here is a simplified walk through of how it works, first, we </a:t>
            </a:r>
            <a:r>
              <a:rPr lang="en-US" baseline="0" dirty="0" err="1" smtClean="0"/>
              <a:t>voxelize</a:t>
            </a:r>
            <a:r>
              <a:rPr lang="en-US" baseline="0" dirty="0" smtClean="0"/>
              <a:t> the scene, and tag which voxels are walkable based on the slope of the surface and some other heuristics.</a:t>
            </a:r>
            <a:endParaRPr lang="en-US" dirty="0"/>
          </a:p>
        </p:txBody>
      </p:sp>
      <p:sp>
        <p:nvSpPr>
          <p:cNvPr id="4" name="Slide Number Placeholder 3"/>
          <p:cNvSpPr>
            <a:spLocks noGrp="1"/>
          </p:cNvSpPr>
          <p:nvPr>
            <p:ph type="sldNum" sz="quarter" idx="10"/>
          </p:nvPr>
        </p:nvSpPr>
        <p:spPr/>
        <p:txBody>
          <a:bodyPr/>
          <a:lstStyle/>
          <a:p>
            <a:fld id="{706F8D69-B00F-F44E-9B61-4DC184CA17F8}" type="slidenum">
              <a:rPr lang="en-US" smtClean="0"/>
              <a:pPr/>
              <a:t>17</a:t>
            </a:fld>
            <a:endParaRPr lang="en-US"/>
          </a:p>
        </p:txBody>
      </p:sp>
    </p:spTree>
    <p:extLst>
      <p:ext uri="{BB962C8B-B14F-4D97-AF65-F5344CB8AC3E}">
        <p14:creationId xmlns:p14="http://schemas.microsoft.com/office/powerpoint/2010/main" val="12411572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first one we tried is path-finding. Lucky, instead of implementing our own, we found a path-finding package by </a:t>
            </a:r>
            <a:r>
              <a:rPr lang="en-US" baseline="0" dirty="0" err="1" smtClean="0"/>
              <a:t>Mikko</a:t>
            </a:r>
            <a:r>
              <a:rPr lang="en-US" baseline="0" dirty="0" smtClean="0"/>
              <a:t> </a:t>
            </a:r>
            <a:r>
              <a:rPr lang="en-US" baseline="0" dirty="0" err="1" smtClean="0"/>
              <a:t>Moonen</a:t>
            </a:r>
            <a:r>
              <a:rPr lang="en-US" baseline="0" dirty="0" smtClean="0"/>
              <a:t>. I’ve included the link here. It is very robust and reasonably fast, and we ended up adopting it as part of our path-finding solution. Here is a simplified walk through of how it works, first, we </a:t>
            </a:r>
            <a:r>
              <a:rPr lang="en-US" baseline="0" dirty="0" err="1" smtClean="0"/>
              <a:t>voxelize</a:t>
            </a:r>
            <a:r>
              <a:rPr lang="en-US" baseline="0" dirty="0" smtClean="0"/>
              <a:t> the scene, and tag which voxels are walkable based on the slope of the surface and some other heuristics.</a:t>
            </a:r>
            <a:endParaRPr lang="en-US" dirty="0"/>
          </a:p>
        </p:txBody>
      </p:sp>
      <p:sp>
        <p:nvSpPr>
          <p:cNvPr id="4" name="Slide Number Placeholder 3"/>
          <p:cNvSpPr>
            <a:spLocks noGrp="1"/>
          </p:cNvSpPr>
          <p:nvPr>
            <p:ph type="sldNum" sz="quarter" idx="10"/>
          </p:nvPr>
        </p:nvSpPr>
        <p:spPr/>
        <p:txBody>
          <a:bodyPr/>
          <a:lstStyle/>
          <a:p>
            <a:fld id="{706F8D69-B00F-F44E-9B61-4DC184CA17F8}" type="slidenum">
              <a:rPr lang="en-US" smtClean="0"/>
              <a:pPr/>
              <a:t>18</a:t>
            </a:fld>
            <a:endParaRPr lang="en-US"/>
          </a:p>
        </p:txBody>
      </p:sp>
    </p:spTree>
    <p:extLst>
      <p:ext uri="{BB962C8B-B14F-4D97-AF65-F5344CB8AC3E}">
        <p14:creationId xmlns:p14="http://schemas.microsoft.com/office/powerpoint/2010/main" val="12411572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first one we tried is path-finding. Lucky, instead of implementing our own, we found a path-finding package by </a:t>
            </a:r>
            <a:r>
              <a:rPr lang="en-US" baseline="0" dirty="0" err="1" smtClean="0"/>
              <a:t>Mikko</a:t>
            </a:r>
            <a:r>
              <a:rPr lang="en-US" baseline="0" dirty="0" smtClean="0"/>
              <a:t> </a:t>
            </a:r>
            <a:r>
              <a:rPr lang="en-US" baseline="0" dirty="0" err="1" smtClean="0"/>
              <a:t>Moonen</a:t>
            </a:r>
            <a:r>
              <a:rPr lang="en-US" baseline="0" dirty="0" smtClean="0"/>
              <a:t>. I’ve included the link here. It is very robust and reasonably fast, and we ended up adopting it as part of our path-finding solution. Here is a simplified walk through of how it works, first, we </a:t>
            </a:r>
            <a:r>
              <a:rPr lang="en-US" baseline="0" dirty="0" err="1" smtClean="0"/>
              <a:t>voxelize</a:t>
            </a:r>
            <a:r>
              <a:rPr lang="en-US" baseline="0" dirty="0" smtClean="0"/>
              <a:t> the scene, and tag which voxels are walkable based on the slope of the surface and some other heuristics.</a:t>
            </a:r>
            <a:endParaRPr lang="en-US" dirty="0"/>
          </a:p>
        </p:txBody>
      </p:sp>
      <p:sp>
        <p:nvSpPr>
          <p:cNvPr id="4" name="Slide Number Placeholder 3"/>
          <p:cNvSpPr>
            <a:spLocks noGrp="1"/>
          </p:cNvSpPr>
          <p:nvPr>
            <p:ph type="sldNum" sz="quarter" idx="10"/>
          </p:nvPr>
        </p:nvSpPr>
        <p:spPr/>
        <p:txBody>
          <a:bodyPr/>
          <a:lstStyle/>
          <a:p>
            <a:fld id="{706F8D69-B00F-F44E-9B61-4DC184CA17F8}" type="slidenum">
              <a:rPr lang="en-US" smtClean="0"/>
              <a:pPr/>
              <a:t>19</a:t>
            </a:fld>
            <a:endParaRPr lang="en-US"/>
          </a:p>
        </p:txBody>
      </p:sp>
    </p:spTree>
    <p:extLst>
      <p:ext uri="{BB962C8B-B14F-4D97-AF65-F5344CB8AC3E}">
        <p14:creationId xmlns:p14="http://schemas.microsoft.com/office/powerpoint/2010/main" val="1241157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first one we tried is path-finding. Lucky, instead of implementing our own, we found a path-finding package by </a:t>
            </a:r>
            <a:r>
              <a:rPr lang="en-US" baseline="0" dirty="0" err="1" smtClean="0"/>
              <a:t>Mikko</a:t>
            </a:r>
            <a:r>
              <a:rPr lang="en-US" baseline="0" dirty="0" smtClean="0"/>
              <a:t> </a:t>
            </a:r>
            <a:r>
              <a:rPr lang="en-US" baseline="0" dirty="0" err="1" smtClean="0"/>
              <a:t>Moonen</a:t>
            </a:r>
            <a:r>
              <a:rPr lang="en-US" baseline="0" dirty="0" smtClean="0"/>
              <a:t>. I’ve included the link here. It is very robust and reasonably fast, and we ended up adopting it as part of our path-finding solution. Here is a simplified walk through of how it works, first, we </a:t>
            </a:r>
            <a:r>
              <a:rPr lang="en-US" baseline="0" dirty="0" err="1" smtClean="0"/>
              <a:t>voxelize</a:t>
            </a:r>
            <a:r>
              <a:rPr lang="en-US" baseline="0" dirty="0" smtClean="0"/>
              <a:t> the scene, and tag which voxels are walkable based on the slope of the surface and some other heuristics.</a:t>
            </a:r>
            <a:endParaRPr lang="en-US" dirty="0"/>
          </a:p>
        </p:txBody>
      </p:sp>
      <p:sp>
        <p:nvSpPr>
          <p:cNvPr id="4" name="Slide Number Placeholder 3"/>
          <p:cNvSpPr>
            <a:spLocks noGrp="1"/>
          </p:cNvSpPr>
          <p:nvPr>
            <p:ph type="sldNum" sz="quarter" idx="10"/>
          </p:nvPr>
        </p:nvSpPr>
        <p:spPr/>
        <p:txBody>
          <a:bodyPr/>
          <a:lstStyle/>
          <a:p>
            <a:fld id="{706F8D69-B00F-F44E-9B61-4DC184CA17F8}" type="slidenum">
              <a:rPr lang="en-US" smtClean="0"/>
              <a:pPr/>
              <a:t>20</a:t>
            </a:fld>
            <a:endParaRPr lang="en-US"/>
          </a:p>
        </p:txBody>
      </p:sp>
    </p:spTree>
    <p:extLst>
      <p:ext uri="{BB962C8B-B14F-4D97-AF65-F5344CB8AC3E}">
        <p14:creationId xmlns:p14="http://schemas.microsoft.com/office/powerpoint/2010/main" val="12411572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first one we tried is path-finding. Lucky, instead of implementing our own, we found a path-finding package by </a:t>
            </a:r>
            <a:r>
              <a:rPr lang="en-US" baseline="0" dirty="0" err="1" smtClean="0"/>
              <a:t>Mikko</a:t>
            </a:r>
            <a:r>
              <a:rPr lang="en-US" baseline="0" dirty="0" smtClean="0"/>
              <a:t> </a:t>
            </a:r>
            <a:r>
              <a:rPr lang="en-US" baseline="0" dirty="0" err="1" smtClean="0"/>
              <a:t>Moonen</a:t>
            </a:r>
            <a:r>
              <a:rPr lang="en-US" baseline="0" dirty="0" smtClean="0"/>
              <a:t>. I’ve included the link here. It is very robust and reasonably fast, and we ended up adopting it as part of our path-finding solution. Here is a simplified walk through of how it works, first, we </a:t>
            </a:r>
            <a:r>
              <a:rPr lang="en-US" baseline="0" dirty="0" err="1" smtClean="0"/>
              <a:t>voxelize</a:t>
            </a:r>
            <a:r>
              <a:rPr lang="en-US" baseline="0" dirty="0" smtClean="0"/>
              <a:t> the scene, and tag which voxels are walkable based on the slope of the surface and some other heuristics.</a:t>
            </a:r>
            <a:endParaRPr lang="en-US" dirty="0"/>
          </a:p>
        </p:txBody>
      </p:sp>
      <p:sp>
        <p:nvSpPr>
          <p:cNvPr id="4" name="Slide Number Placeholder 3"/>
          <p:cNvSpPr>
            <a:spLocks noGrp="1"/>
          </p:cNvSpPr>
          <p:nvPr>
            <p:ph type="sldNum" sz="quarter" idx="10"/>
          </p:nvPr>
        </p:nvSpPr>
        <p:spPr/>
        <p:txBody>
          <a:bodyPr/>
          <a:lstStyle/>
          <a:p>
            <a:fld id="{706F8D69-B00F-F44E-9B61-4DC184CA17F8}" type="slidenum">
              <a:rPr lang="en-US" smtClean="0"/>
              <a:pPr/>
              <a:t>21</a:t>
            </a:fld>
            <a:endParaRPr lang="en-US"/>
          </a:p>
        </p:txBody>
      </p:sp>
    </p:spTree>
    <p:extLst>
      <p:ext uri="{BB962C8B-B14F-4D97-AF65-F5344CB8AC3E}">
        <p14:creationId xmlns:p14="http://schemas.microsoft.com/office/powerpoint/2010/main" val="1241157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welcome</a:t>
            </a:r>
            <a:r>
              <a:rPr lang="en-US" baseline="0" dirty="0" smtClean="0"/>
              <a:t> everyone. My colleagues and I will talk about a topic that is becomes increasing important in games, that is how to construct a game environment out of polygon soups. There are many hard problems to solve and we have not solved all of them, and in this talk we can only scratch the surface and won’t be able to get into a lot of technical details as we’d like to. But hopefully at the end of the talk you’ll see that there is a lot more to a modern game than just rendering and a great portion of our R&amp;D effort these days are devoted to making content production more efficient.</a:t>
            </a:r>
          </a:p>
          <a:p>
            <a:endParaRPr lang="en-US" baseline="0" dirty="0" smtClean="0"/>
          </a:p>
          <a:p>
            <a:r>
              <a:rPr lang="en-US" baseline="0" dirty="0" smtClean="0"/>
              <a:t>The outline of the talk is as follows. First I’ll give a brief intro to the problems we are trying to solve. Specifically, what is a game environment, what are the interesting problems related to game environments, and what have we done in the past. Then Ari </a:t>
            </a:r>
            <a:r>
              <a:rPr lang="en-US" baseline="0" dirty="0" err="1" smtClean="0"/>
              <a:t>Silvennoinen</a:t>
            </a:r>
            <a:r>
              <a:rPr lang="en-US" baseline="0" dirty="0" smtClean="0"/>
              <a:t>, from Umbra software, will present a technique for visibility and spatial connectivity, that is the result of a collaboration between </a:t>
            </a:r>
            <a:r>
              <a:rPr lang="en-US" baseline="0" dirty="0" err="1" smtClean="0"/>
              <a:t>Bungie</a:t>
            </a:r>
            <a:r>
              <a:rPr lang="en-US" baseline="0" dirty="0" smtClean="0"/>
              <a:t> and Umbra. Finally, Natasha, my colleague at </a:t>
            </a:r>
            <a:r>
              <a:rPr lang="en-US" baseline="0" dirty="0" err="1" smtClean="0"/>
              <a:t>Bungie</a:t>
            </a:r>
            <a:r>
              <a:rPr lang="en-US" baseline="0" dirty="0" smtClean="0"/>
              <a:t> will talk about how visibility is integrated with rendering, in our new multi-threaded renderer.</a:t>
            </a:r>
            <a:endParaRPr lang="en-US" dirty="0"/>
          </a:p>
        </p:txBody>
      </p:sp>
      <p:sp>
        <p:nvSpPr>
          <p:cNvPr id="4" name="Slide Number Placeholder 3"/>
          <p:cNvSpPr>
            <a:spLocks noGrp="1"/>
          </p:cNvSpPr>
          <p:nvPr>
            <p:ph type="sldNum" sz="quarter" idx="10"/>
          </p:nvPr>
        </p:nvSpPr>
        <p:spPr/>
        <p:txBody>
          <a:bodyPr/>
          <a:lstStyle/>
          <a:p>
            <a:fld id="{706F8D69-B00F-F44E-9B61-4DC184CA17F8}" type="slidenum">
              <a:rPr lang="en-US" smtClean="0"/>
              <a:pPr/>
              <a:t>3</a:t>
            </a:fld>
            <a:endParaRPr lang="en-US"/>
          </a:p>
        </p:txBody>
      </p:sp>
    </p:spTree>
    <p:extLst>
      <p:ext uri="{BB962C8B-B14F-4D97-AF65-F5344CB8AC3E}">
        <p14:creationId xmlns:p14="http://schemas.microsoft.com/office/powerpoint/2010/main" val="36868496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8E24166-AD37-654E-B413-36AB5B27FB58}" type="slidenum">
              <a:rPr lang="en-US" sz="1200"/>
              <a:pPr eaLnBrk="1" hangingPunct="1"/>
              <a:t>26</a:t>
            </a:fld>
            <a:endParaRPr lang="en-US" sz="120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baseline="0" dirty="0" smtClean="0">
                <a:latin typeface="Arial" charset="0"/>
                <a:ea typeface="ＭＳ Ｐゴシック" charset="0"/>
                <a:cs typeface="ＭＳ Ｐゴシック" charset="0"/>
              </a:rPr>
              <a:t>Overview of the Umbra pipeline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8E24166-AD37-654E-B413-36AB5B27FB58}" type="slidenum">
              <a:rPr lang="en-US" sz="1200"/>
              <a:pPr eaLnBrk="1" hangingPunct="1"/>
              <a:t>27</a:t>
            </a:fld>
            <a:endParaRPr lang="en-US" sz="120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baseline="0" dirty="0" smtClean="0">
              <a:latin typeface="Arial" charset="0"/>
              <a:ea typeface="ＭＳ Ｐゴシック" charset="0"/>
              <a:cs typeface="ＭＳ Ｐゴシック" charset="0"/>
            </a:endParaRPr>
          </a:p>
          <a:p>
            <a:pPr eaLnBrk="1" hangingPunct="1"/>
            <a:endParaRPr lang="en-US" baseline="0" dirty="0" smtClean="0">
              <a:latin typeface="Arial" charset="0"/>
              <a:ea typeface="ＭＳ Ｐゴシック" charset="0"/>
              <a:cs typeface="ＭＳ Ｐゴシック" charset="0"/>
            </a:endParaRPr>
          </a:p>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8E24166-AD37-654E-B413-36AB5B27FB58}" type="slidenum">
              <a:rPr lang="en-US" sz="1200"/>
              <a:pPr eaLnBrk="1" hangingPunct="1"/>
              <a:t>28</a:t>
            </a:fld>
            <a:endParaRPr lang="en-US" sz="120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baseline="0" dirty="0" smtClean="0">
                <a:latin typeface="Arial" charset="0"/>
                <a:ea typeface="ＭＳ Ｐゴシック" charset="0"/>
                <a:cs typeface="ＭＳ Ｐゴシック" charset="0"/>
              </a:rPr>
              <a:t>Key ideas: </a:t>
            </a:r>
          </a:p>
          <a:p>
            <a:pPr eaLnBrk="1" hangingPunct="1"/>
            <a:endParaRPr lang="en-US" baseline="0" dirty="0" smtClean="0">
              <a:latin typeface="Arial" charset="0"/>
              <a:ea typeface="ＭＳ Ｐゴシック" charset="0"/>
              <a:cs typeface="ＭＳ Ｐゴシック" charset="0"/>
            </a:endParaRPr>
          </a:p>
          <a:p>
            <a:pPr marL="228600" indent="-228600" eaLnBrk="1" hangingPunct="1">
              <a:buAutoNum type="arabicPeriod"/>
            </a:pPr>
            <a:r>
              <a:rPr lang="en-US" baseline="0" dirty="0" smtClean="0">
                <a:latin typeface="Arial" charset="0"/>
                <a:ea typeface="ＭＳ Ｐゴシック" charset="0"/>
                <a:cs typeface="ＭＳ Ｐゴシック" charset="0"/>
              </a:rPr>
              <a:t>We want our algorithm to be independent of geometric complexity and we achieve this by discretizing the scene into voxels</a:t>
            </a:r>
          </a:p>
          <a:p>
            <a:pPr marL="228600" indent="-228600" eaLnBrk="1" hangingPunct="1">
              <a:buAutoNum type="arabicPeriod"/>
            </a:pPr>
            <a:r>
              <a:rPr lang="en-US" baseline="0" dirty="0" smtClean="0">
                <a:latin typeface="Arial" charset="0"/>
                <a:ea typeface="ＭＳ Ｐゴシック" charset="0"/>
                <a:cs typeface="ＭＳ Ｐゴシック" charset="0"/>
              </a:rPr>
              <a:t>Focus on ambient space instead of </a:t>
            </a:r>
            <a:r>
              <a:rPr lang="en-US" baseline="0" dirty="0" err="1" smtClean="0">
                <a:latin typeface="Arial" charset="0"/>
                <a:ea typeface="ＭＳ Ｐゴシック" charset="0"/>
                <a:cs typeface="ＭＳ Ｐゴシック" charset="0"/>
              </a:rPr>
              <a:t>occluder</a:t>
            </a:r>
            <a:r>
              <a:rPr lang="en-US" baseline="0" dirty="0" smtClean="0">
                <a:latin typeface="Arial" charset="0"/>
                <a:ea typeface="ＭＳ Ｐゴシック" charset="0"/>
                <a:cs typeface="ＭＳ Ｐゴシック" charset="0"/>
              </a:rPr>
              <a:t> space</a:t>
            </a:r>
          </a:p>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8E24166-AD37-654E-B413-36AB5B27FB58}" type="slidenum">
              <a:rPr lang="en-US" sz="1200"/>
              <a:pPr eaLnBrk="1" hangingPunct="1"/>
              <a:t>29</a:t>
            </a:fld>
            <a:endParaRPr lang="en-US" sz="120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The first step of our algorithm</a:t>
            </a:r>
            <a:r>
              <a:rPr lang="en-US" baseline="0" dirty="0" smtClean="0">
                <a:latin typeface="Arial" charset="0"/>
                <a:ea typeface="ＭＳ Ｐゴシック" charset="0"/>
                <a:cs typeface="ＭＳ Ｐゴシック" charset="0"/>
              </a:rPr>
              <a:t> subdivides the input geometry into a tile grid. </a:t>
            </a:r>
            <a:endParaRPr lang="en-US" dirty="0">
              <a:latin typeface="Arial" charset="0"/>
              <a:ea typeface="ＭＳ Ｐゴシック" charset="0"/>
              <a:cs typeface="ＭＳ Ｐゴシック"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8E24166-AD37-654E-B413-36AB5B27FB58}" type="slidenum">
              <a:rPr lang="en-US" sz="1200"/>
              <a:pPr eaLnBrk="1" hangingPunct="1"/>
              <a:t>30</a:t>
            </a:fld>
            <a:endParaRPr lang="en-US" sz="120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marL="0" indent="0" eaLnBrk="1" hangingPunct="1">
              <a:buFontTx/>
              <a:buNone/>
            </a:pPr>
            <a:r>
              <a:rPr lang="en-US" baseline="0" dirty="0" err="1" smtClean="0">
                <a:latin typeface="Arial" charset="0"/>
                <a:ea typeface="ＭＳ Ｐゴシック" charset="0"/>
                <a:cs typeface="ＭＳ Ｐゴシック" charset="0"/>
              </a:rPr>
              <a:t>Voxelization</a:t>
            </a:r>
            <a:r>
              <a:rPr lang="en-US" baseline="0" dirty="0" smtClean="0">
                <a:latin typeface="Arial" charset="0"/>
                <a:ea typeface="ＭＳ Ｐゴシック" charset="0"/>
                <a:cs typeface="ＭＳ Ｐゴシック" charset="0"/>
              </a:rPr>
              <a:t> can take a lot of memory due to cubic complexity in resolution. Tile grid localizes the computation and helps to reduce the memory footprint. This means that we can effectively use higher resolution during the </a:t>
            </a:r>
            <a:r>
              <a:rPr lang="en-US" baseline="0" dirty="0" err="1" smtClean="0">
                <a:latin typeface="Arial" charset="0"/>
                <a:ea typeface="ＭＳ Ｐゴシック" charset="0"/>
                <a:cs typeface="ＭＳ Ｐゴシック" charset="0"/>
              </a:rPr>
              <a:t>voxelization</a:t>
            </a:r>
            <a:r>
              <a:rPr lang="en-US" baseline="0" dirty="0" smtClean="0">
                <a:latin typeface="Arial" charset="0"/>
                <a:ea typeface="ＭＳ Ｐゴシック" charset="0"/>
                <a:cs typeface="ＭＳ Ｐゴシック" charset="0"/>
              </a:rPr>
              <a:t>. Each tile is processed independently of each other, which means that we can easily distribute the computation on a per tile basis. In addition, the tiling scheme plays well with content iteration and local changes which affect only a few tiles are fast to compute.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8E24166-AD37-654E-B413-36AB5B27FB58}" type="slidenum">
              <a:rPr lang="en-US" sz="1200"/>
              <a:pPr eaLnBrk="1" hangingPunct="1"/>
              <a:t>31</a:t>
            </a:fld>
            <a:endParaRPr lang="en-US" sz="120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The next step</a:t>
            </a:r>
            <a:r>
              <a:rPr lang="en-US" baseline="0" dirty="0" smtClean="0">
                <a:latin typeface="Arial" charset="0"/>
                <a:ea typeface="ＭＳ Ｐゴシック" charset="0"/>
                <a:cs typeface="ＭＳ Ｐゴシック" charset="0"/>
              </a:rPr>
              <a:t> is to </a:t>
            </a:r>
            <a:r>
              <a:rPr lang="en-US" baseline="0" dirty="0" err="1" smtClean="0">
                <a:latin typeface="Arial" charset="0"/>
                <a:ea typeface="ＭＳ Ｐゴシック" charset="0"/>
                <a:cs typeface="ＭＳ Ｐゴシック" charset="0"/>
              </a:rPr>
              <a:t>voxelize</a:t>
            </a:r>
            <a:r>
              <a:rPr lang="en-US" baseline="0" dirty="0" smtClean="0">
                <a:latin typeface="Arial" charset="0"/>
                <a:ea typeface="ＭＳ Ｐゴシック" charset="0"/>
                <a:cs typeface="ＭＳ Ｐゴシック" charset="0"/>
              </a:rPr>
              <a:t> each tile by building a BSP-tree.</a:t>
            </a:r>
            <a:endParaRPr lang="en-US" dirty="0">
              <a:latin typeface="Arial" charset="0"/>
              <a:ea typeface="ＭＳ Ｐゴシック" charset="0"/>
              <a:cs typeface="ＭＳ Ｐゴシック"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8E24166-AD37-654E-B413-36AB5B27FB58}" type="slidenum">
              <a:rPr lang="en-US" sz="1200"/>
              <a:pPr eaLnBrk="1" hangingPunct="1"/>
              <a:t>32</a:t>
            </a:fld>
            <a:endParaRPr lang="en-US" sz="120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We subdivide</a:t>
            </a:r>
            <a:r>
              <a:rPr lang="en-US" baseline="0" dirty="0" smtClean="0">
                <a:latin typeface="Arial" charset="0"/>
                <a:ea typeface="ＭＳ Ｐゴシック" charset="0"/>
                <a:cs typeface="ＭＳ Ｐゴシック" charset="0"/>
              </a:rPr>
              <a:t> the nodes as long as they intersect geometry or until we reach our discretization level. The discretization level can be thought of in terms of a smallest hole our algorithm can identify – anything smaller than this will be considered as solid space and will be effectively filled. This is a useful property which solves the problem of bad input geometry with small cracks and holes that other algorithms might be sensitive to. The result of this step is an adaptive </a:t>
            </a:r>
            <a:r>
              <a:rPr lang="en-US" baseline="0" dirty="0" err="1" smtClean="0">
                <a:latin typeface="Arial" charset="0"/>
                <a:ea typeface="ＭＳ Ｐゴシック" charset="0"/>
                <a:cs typeface="ＭＳ Ｐゴシック" charset="0"/>
              </a:rPr>
              <a:t>voxelization</a:t>
            </a:r>
            <a:r>
              <a:rPr lang="en-US" baseline="0" dirty="0" smtClean="0">
                <a:latin typeface="Arial" charset="0"/>
                <a:ea typeface="ＭＳ Ｐゴシック" charset="0"/>
                <a:cs typeface="ＭＳ Ｐゴシック" charset="0"/>
              </a:rPr>
              <a:t> of the tile, where the leaf nodes are our voxels.</a:t>
            </a:r>
            <a:endParaRPr lang="en-US" dirty="0">
              <a:latin typeface="Arial" charset="0"/>
              <a:ea typeface="ＭＳ Ｐゴシック" charset="0"/>
              <a:cs typeface="ＭＳ Ｐゴシック"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8E24166-AD37-654E-B413-36AB5B27FB58}" type="slidenum">
              <a:rPr lang="en-US" sz="1200"/>
              <a:pPr eaLnBrk="1" hangingPunct="1"/>
              <a:t>33</a:t>
            </a:fld>
            <a:endParaRPr lang="en-US" sz="120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To understand how</a:t>
            </a:r>
            <a:r>
              <a:rPr lang="en-US" baseline="0" dirty="0" smtClean="0">
                <a:latin typeface="Arial" charset="0"/>
                <a:ea typeface="ＭＳ Ｐゴシック" charset="0"/>
                <a:cs typeface="ＭＳ Ｐゴシック" charset="0"/>
              </a:rPr>
              <a:t> we build and propagate connectivity information in order to generate view cells and portals, let’s take a closer look what happens at the leaf node level and zoom in to the tree.</a:t>
            </a:r>
            <a:endParaRPr lang="en-US" dirty="0">
              <a:latin typeface="Arial" charset="0"/>
              <a:ea typeface="ＭＳ Ｐゴシック" charset="0"/>
              <a:cs typeface="ＭＳ Ｐゴシック"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8E24166-AD37-654E-B413-36AB5B27FB58}" type="slidenum">
              <a:rPr lang="en-US" sz="1200"/>
              <a:pPr eaLnBrk="1" hangingPunct="1"/>
              <a:t>34</a:t>
            </a:fld>
            <a:endParaRPr lang="en-US" sz="120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Cell and portal generation works</a:t>
            </a:r>
            <a:r>
              <a:rPr lang="en-US" baseline="0" dirty="0" smtClean="0">
                <a:latin typeface="Arial" charset="0"/>
                <a:ea typeface="ＭＳ Ｐゴシック" charset="0"/>
                <a:cs typeface="ＭＳ Ｐゴシック" charset="0"/>
              </a:rPr>
              <a:t> by identifying the empty space, subdividing the empty space into cells and finally, connecting the cells with portals. Let’s take a look how this works one step at a time. </a:t>
            </a:r>
            <a:endParaRPr lang="en-US" dirty="0">
              <a:latin typeface="Arial" charset="0"/>
              <a:ea typeface="ＭＳ Ｐゴシック" charset="0"/>
              <a:cs typeface="ＭＳ Ｐゴシック"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8E24166-AD37-654E-B413-36AB5B27FB58}" type="slidenum">
              <a:rPr lang="en-US" sz="1200"/>
              <a:pPr eaLnBrk="1" hangingPunct="1"/>
              <a:t>35</a:t>
            </a:fld>
            <a:endParaRPr lang="en-US" sz="120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The first step</a:t>
            </a:r>
            <a:r>
              <a:rPr lang="en-US" baseline="0" dirty="0" smtClean="0">
                <a:latin typeface="Arial" charset="0"/>
                <a:ea typeface="ＭＳ Ｐゴシック" charset="0"/>
                <a:cs typeface="ＭＳ Ｐゴシック" charset="0"/>
              </a:rPr>
              <a:t> is to classify voxels as solid or empty. We call a voxel solid if it intersects geometry. In the figure, all the green voxels are solid because they intersect the geometry.</a:t>
            </a:r>
            <a:endParaRPr lang="en-US" dirty="0">
              <a:latin typeface="Arial" charset="0"/>
              <a:ea typeface="ＭＳ Ｐゴシック" charset="0"/>
              <a:cs typeface="ＭＳ Ｐゴシック"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screenshot from</a:t>
            </a:r>
            <a:r>
              <a:rPr lang="en-US" baseline="0" dirty="0" smtClean="0"/>
              <a:t> Halo reach. A game scene like this is a complex composition of indoor and outdoor elements and a large number of static and dynamic objects. Beautiful rendering of a world like this keeps a player immersed in this world.</a:t>
            </a:r>
            <a:endParaRPr lang="en-US" dirty="0"/>
          </a:p>
        </p:txBody>
      </p:sp>
      <p:sp>
        <p:nvSpPr>
          <p:cNvPr id="4" name="Slide Number Placeholder 3"/>
          <p:cNvSpPr>
            <a:spLocks noGrp="1"/>
          </p:cNvSpPr>
          <p:nvPr>
            <p:ph type="sldNum" sz="quarter" idx="10"/>
          </p:nvPr>
        </p:nvSpPr>
        <p:spPr/>
        <p:txBody>
          <a:bodyPr/>
          <a:lstStyle/>
          <a:p>
            <a:fld id="{706F8D69-B00F-F44E-9B61-4DC184CA17F8}" type="slidenum">
              <a:rPr lang="en-US" smtClean="0"/>
              <a:pPr/>
              <a:t>4</a:t>
            </a:fld>
            <a:endParaRPr lang="en-US"/>
          </a:p>
        </p:txBody>
      </p:sp>
    </p:spTree>
    <p:extLst>
      <p:ext uri="{BB962C8B-B14F-4D97-AF65-F5344CB8AC3E}">
        <p14:creationId xmlns:p14="http://schemas.microsoft.com/office/powerpoint/2010/main" val="36489696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8E24166-AD37-654E-B413-36AB5B27FB58}" type="slidenum">
              <a:rPr lang="en-US" sz="1200"/>
              <a:pPr eaLnBrk="1" hangingPunct="1"/>
              <a:t>36</a:t>
            </a:fld>
            <a:endParaRPr lang="en-US" sz="120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The next</a:t>
            </a:r>
            <a:r>
              <a:rPr lang="en-US" baseline="0" dirty="0" smtClean="0">
                <a:latin typeface="Arial" charset="0"/>
                <a:ea typeface="ＭＳ Ｐゴシック" charset="0"/>
                <a:cs typeface="ＭＳ Ｐゴシック" charset="0"/>
              </a:rPr>
              <a:t> step is to connect all empty voxels with their empty neighbors. </a:t>
            </a:r>
            <a:endParaRPr lang="en-US" dirty="0">
              <a:latin typeface="Arial" charset="0"/>
              <a:ea typeface="ＭＳ Ｐゴシック" charset="0"/>
              <a:cs typeface="ＭＳ Ｐゴシック"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8E24166-AD37-654E-B413-36AB5B27FB58}" type="slidenum">
              <a:rPr lang="en-US" sz="1200"/>
              <a:pPr eaLnBrk="1" hangingPunct="1"/>
              <a:t>37</a:t>
            </a:fld>
            <a:endParaRPr lang="en-US" sz="120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8E24166-AD37-654E-B413-36AB5B27FB58}" type="slidenum">
              <a:rPr lang="en-US" sz="1200"/>
              <a:pPr eaLnBrk="1" hangingPunct="1"/>
              <a:t>38</a:t>
            </a:fld>
            <a:endParaRPr lang="en-US" sz="120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8E24166-AD37-654E-B413-36AB5B27FB58}" type="slidenum">
              <a:rPr lang="en-US" sz="1200"/>
              <a:pPr eaLnBrk="1" hangingPunct="1"/>
              <a:t>39</a:t>
            </a:fld>
            <a:endParaRPr lang="en-US" sz="120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8E24166-AD37-654E-B413-36AB5B27FB58}" type="slidenum">
              <a:rPr lang="en-US" sz="1200"/>
              <a:pPr eaLnBrk="1" hangingPunct="1"/>
              <a:t>40</a:t>
            </a:fld>
            <a:endParaRPr lang="en-US" sz="120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8E24166-AD37-654E-B413-36AB5B27FB58}" type="slidenum">
              <a:rPr lang="en-US" sz="1200"/>
              <a:pPr eaLnBrk="1" hangingPunct="1"/>
              <a:t>41</a:t>
            </a:fld>
            <a:endParaRPr lang="en-US" sz="120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The</a:t>
            </a:r>
            <a:r>
              <a:rPr lang="en-US" baseline="0" dirty="0" smtClean="0">
                <a:latin typeface="Arial" charset="0"/>
                <a:ea typeface="ＭＳ Ｐゴシック" charset="0"/>
                <a:cs typeface="ＭＳ Ｐゴシック" charset="0"/>
              </a:rPr>
              <a:t> next step is to propagate this connectivity information by flood filling the connected voxels to find out connected components. The flood fill is limited by a user controlled parameter to guarantee we always generate local connected components instead of huge global connected components. Note that the flood fill operation respects the original geometry and so it preserves the visibility and connectivity properties of the original scene module to discretization level.</a:t>
            </a:r>
          </a:p>
          <a:p>
            <a:pPr eaLnBrk="1" hangingPunct="1"/>
            <a:endParaRPr lang="en-US" baseline="0" dirty="0" smtClean="0">
              <a:latin typeface="Arial" charset="0"/>
              <a:ea typeface="ＭＳ Ｐゴシック" charset="0"/>
              <a:cs typeface="ＭＳ Ｐゴシック"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8E24166-AD37-654E-B413-36AB5B27FB58}" type="slidenum">
              <a:rPr lang="en-US" sz="1200"/>
              <a:pPr eaLnBrk="1" hangingPunct="1"/>
              <a:t>42</a:t>
            </a:fld>
            <a:endParaRPr lang="en-US" sz="120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Initial portals are constructed</a:t>
            </a:r>
            <a:r>
              <a:rPr lang="en-US" baseline="0" dirty="0" smtClean="0">
                <a:latin typeface="Arial" charset="0"/>
                <a:ea typeface="ＭＳ Ｐゴシック" charset="0"/>
                <a:cs typeface="ＭＳ Ｐゴシック" charset="0"/>
              </a:rPr>
              <a:t> by taking the empty voxels between neighboring view cells </a:t>
            </a:r>
          </a:p>
          <a:p>
            <a:pPr eaLnBrk="1" hangingPunct="1"/>
            <a:r>
              <a:rPr lang="en-US" baseline="0" dirty="0" smtClean="0">
                <a:latin typeface="Arial" charset="0"/>
                <a:ea typeface="ＭＳ Ｐゴシック" charset="0"/>
                <a:cs typeface="ＭＳ Ｐゴシック" charset="0"/>
              </a:rPr>
              <a:t>These portals will be conservatively simplified in a later stage to produce reasonable output sizes</a:t>
            </a:r>
            <a:endParaRPr lang="en-US" dirty="0">
              <a:latin typeface="Arial" charset="0"/>
              <a:ea typeface="ＭＳ Ｐゴシック" charset="0"/>
              <a:cs typeface="ＭＳ Ｐゴシック"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8E24166-AD37-654E-B413-36AB5B27FB58}" type="slidenum">
              <a:rPr lang="en-US" sz="1200"/>
              <a:pPr eaLnBrk="1" hangingPunct="1"/>
              <a:t>43</a:t>
            </a:fld>
            <a:endParaRPr lang="en-US" sz="120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Initial portals are constructed</a:t>
            </a:r>
            <a:r>
              <a:rPr lang="en-US" baseline="0" dirty="0" smtClean="0">
                <a:latin typeface="Arial" charset="0"/>
                <a:ea typeface="ＭＳ Ｐゴシック" charset="0"/>
                <a:cs typeface="ＭＳ Ｐゴシック" charset="0"/>
              </a:rPr>
              <a:t> by taking the empty voxels between neighboring view cells </a:t>
            </a:r>
          </a:p>
          <a:p>
            <a:pPr eaLnBrk="1" hangingPunct="1"/>
            <a:r>
              <a:rPr lang="en-US" baseline="0" dirty="0" smtClean="0">
                <a:latin typeface="Arial" charset="0"/>
                <a:ea typeface="ＭＳ Ｐゴシック" charset="0"/>
                <a:cs typeface="ＭＳ Ｐゴシック" charset="0"/>
              </a:rPr>
              <a:t>These portals will be conservatively simplified in a later stage to produce reasonable output sizes</a:t>
            </a:r>
            <a:endParaRPr lang="en-US" dirty="0" smtClean="0">
              <a:latin typeface="Arial" charset="0"/>
              <a:ea typeface="ＭＳ Ｐゴシック" charset="0"/>
              <a:cs typeface="ＭＳ Ｐゴシック" charset="0"/>
            </a:endParaRPr>
          </a:p>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8E24166-AD37-654E-B413-36AB5B27FB58}" type="slidenum">
              <a:rPr lang="en-US" sz="1200"/>
              <a:pPr eaLnBrk="1" hangingPunct="1"/>
              <a:t>44</a:t>
            </a:fld>
            <a:endParaRPr lang="en-US" sz="120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baseline="0" dirty="0" smtClean="0">
              <a:latin typeface="Arial" charset="0"/>
              <a:ea typeface="ＭＳ Ｐゴシック" charset="0"/>
              <a:cs typeface="ＭＳ Ｐゴシック" charset="0"/>
            </a:endParaRPr>
          </a:p>
          <a:p>
            <a:pPr eaLnBrk="1" hangingPunct="1"/>
            <a:endParaRPr lang="en-US" baseline="0" dirty="0" smtClean="0">
              <a:latin typeface="Arial" charset="0"/>
              <a:ea typeface="ＭＳ Ｐゴシック" charset="0"/>
              <a:cs typeface="ＭＳ Ｐゴシック" charset="0"/>
            </a:endParaRPr>
          </a:p>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8E24166-AD37-654E-B413-36AB5B27FB58}" type="slidenum">
              <a:rPr lang="en-US" sz="1200"/>
              <a:pPr eaLnBrk="1" hangingPunct="1"/>
              <a:t>45</a:t>
            </a:fld>
            <a:endParaRPr lang="en-US" sz="120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baseline="0" dirty="0" smtClean="0">
              <a:latin typeface="Arial" charset="0"/>
              <a:ea typeface="ＭＳ Ｐゴシック" charset="0"/>
              <a:cs typeface="ＭＳ Ｐゴシック" charset="0"/>
            </a:endParaRPr>
          </a:p>
          <a:p>
            <a:pPr eaLnBrk="1" hangingPunct="1"/>
            <a:endParaRPr lang="en-US" baseline="0" dirty="0" smtClean="0">
              <a:latin typeface="Arial" charset="0"/>
              <a:ea typeface="ＭＳ Ｐゴシック" charset="0"/>
              <a:cs typeface="ＭＳ Ｐゴシック" charset="0"/>
            </a:endParaRPr>
          </a:p>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But a game world</a:t>
            </a:r>
            <a:r>
              <a:rPr lang="en-US" baseline="0" dirty="0" smtClean="0"/>
              <a:t> is much more than just rendering pretty pixels. </a:t>
            </a:r>
            <a:r>
              <a:rPr lang="en-US" dirty="0" smtClean="0"/>
              <a:t>There</a:t>
            </a:r>
            <a:r>
              <a:rPr lang="en-US" baseline="0" dirty="0" smtClean="0"/>
              <a:t> is a lot going on behind the scene. AI need to sense its surroundings and plan its action. There are also many objects that we can not simulate all at the same time, so we need to activate some objects close to a player while deactivating others. As objects move around, they need to attach to the world, so we need efficient data structures to pin point every location and volumes that objects can attach to. When someone triggers a sound, we need to know if a player should be able hear it, and more importantly, how the sound is attenuated and propagated through space. Finally, in a console game we can’t load everything in memory, so it is a common practice to page in data as needed, often based on </a:t>
            </a:r>
            <a:r>
              <a:rPr lang="en-US" baseline="0" dirty="0" err="1" smtClean="0"/>
              <a:t>heurtistic</a:t>
            </a:r>
            <a:r>
              <a:rPr lang="en-US" baseline="0" dirty="0" smtClean="0"/>
              <a:t> such as potential visible set, or PVS.  A game environment needs to </a:t>
            </a:r>
            <a:r>
              <a:rPr lang="en-US" baseline="0" dirty="0" err="1" smtClean="0"/>
              <a:t>fullfil</a:t>
            </a:r>
            <a:r>
              <a:rPr lang="en-US" baseline="0" dirty="0" smtClean="0"/>
              <a:t> all of these needs. To so, a game engine must supply a list of essential services, such as path-finding, collision detection and physics simulation, visibility culling, spatial </a:t>
            </a:r>
            <a:r>
              <a:rPr lang="en-US" baseline="0" dirty="0" err="1" smtClean="0"/>
              <a:t>connecitivity</a:t>
            </a:r>
            <a:r>
              <a:rPr lang="en-US" baseline="0" dirty="0" smtClean="0"/>
              <a:t> </a:t>
            </a:r>
            <a:r>
              <a:rPr lang="en-US" baseline="0" dirty="0" err="1" smtClean="0"/>
              <a:t>querries</a:t>
            </a:r>
            <a:r>
              <a:rPr lang="en-US" baseline="0" dirty="0" smtClean="0"/>
              <a:t>, and of course, rendering. </a:t>
            </a:r>
            <a:endParaRPr lang="en-US" dirty="0" smtClean="0"/>
          </a:p>
          <a:p>
            <a:endParaRPr lang="en-US" dirty="0"/>
          </a:p>
        </p:txBody>
      </p:sp>
      <p:sp>
        <p:nvSpPr>
          <p:cNvPr id="4" name="Slide Number Placeholder 3"/>
          <p:cNvSpPr>
            <a:spLocks noGrp="1"/>
          </p:cNvSpPr>
          <p:nvPr>
            <p:ph type="sldNum" sz="quarter" idx="10"/>
          </p:nvPr>
        </p:nvSpPr>
        <p:spPr/>
        <p:txBody>
          <a:bodyPr/>
          <a:lstStyle/>
          <a:p>
            <a:fld id="{706F8D69-B00F-F44E-9B61-4DC184CA17F8}" type="slidenum">
              <a:rPr lang="en-US" smtClean="0"/>
              <a:pPr/>
              <a:t>5</a:t>
            </a:fld>
            <a:endParaRPr lang="en-US"/>
          </a:p>
        </p:txBody>
      </p:sp>
    </p:spTree>
    <p:extLst>
      <p:ext uri="{BB962C8B-B14F-4D97-AF65-F5344CB8AC3E}">
        <p14:creationId xmlns:p14="http://schemas.microsoft.com/office/powerpoint/2010/main" val="4552711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8E24166-AD37-654E-B413-36AB5B27FB58}" type="slidenum">
              <a:rPr lang="en-US" sz="1200"/>
              <a:pPr eaLnBrk="1" hangingPunct="1"/>
              <a:t>46</a:t>
            </a:fld>
            <a:endParaRPr lang="en-US" sz="120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baseline="0" dirty="0" smtClean="0">
              <a:latin typeface="Arial" charset="0"/>
              <a:ea typeface="ＭＳ Ｐゴシック" charset="0"/>
              <a:cs typeface="ＭＳ Ｐゴシック" charset="0"/>
            </a:endParaRPr>
          </a:p>
          <a:p>
            <a:pPr eaLnBrk="1" hangingPunct="1"/>
            <a:endParaRPr lang="en-US" baseline="0" dirty="0" smtClean="0">
              <a:latin typeface="Arial" charset="0"/>
              <a:ea typeface="ＭＳ Ｐゴシック" charset="0"/>
              <a:cs typeface="ＭＳ Ｐゴシック" charset="0"/>
            </a:endParaRPr>
          </a:p>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8E24166-AD37-654E-B413-36AB5B27FB58}" type="slidenum">
              <a:rPr lang="en-US" sz="1200"/>
              <a:pPr eaLnBrk="1" hangingPunct="1"/>
              <a:t>47</a:t>
            </a:fld>
            <a:endParaRPr lang="en-US" sz="120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baseline="0" dirty="0" smtClean="0">
              <a:latin typeface="Arial" charset="0"/>
              <a:ea typeface="ＭＳ Ｐゴシック" charset="0"/>
              <a:cs typeface="ＭＳ Ｐゴシック" charset="0"/>
            </a:endParaRPr>
          </a:p>
          <a:p>
            <a:pPr eaLnBrk="1" hangingPunct="1"/>
            <a:endParaRPr lang="en-US" baseline="0" dirty="0" smtClean="0">
              <a:latin typeface="Arial" charset="0"/>
              <a:ea typeface="ＭＳ Ｐゴシック" charset="0"/>
              <a:cs typeface="ＭＳ Ｐゴシック" charset="0"/>
            </a:endParaRPr>
          </a:p>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8E24166-AD37-654E-B413-36AB5B27FB58}" type="slidenum">
              <a:rPr lang="en-US" sz="1200"/>
              <a:pPr eaLnBrk="1" hangingPunct="1"/>
              <a:t>48</a:t>
            </a:fld>
            <a:endParaRPr lang="en-US" sz="120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baseline="0" dirty="0" smtClean="0">
              <a:latin typeface="Arial" charset="0"/>
              <a:ea typeface="ＭＳ Ｐゴシック" charset="0"/>
              <a:cs typeface="ＭＳ Ｐゴシック" charset="0"/>
            </a:endParaRPr>
          </a:p>
          <a:p>
            <a:pPr eaLnBrk="1" hangingPunct="1"/>
            <a:endParaRPr lang="en-US" baseline="0" dirty="0" smtClean="0">
              <a:latin typeface="Arial" charset="0"/>
              <a:ea typeface="ＭＳ Ｐゴシック" charset="0"/>
              <a:cs typeface="ＭＳ Ｐゴシック" charset="0"/>
            </a:endParaRPr>
          </a:p>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8E24166-AD37-654E-B413-36AB5B27FB58}" type="slidenum">
              <a:rPr lang="en-US" sz="1200"/>
              <a:pPr eaLnBrk="1" hangingPunct="1"/>
              <a:t>49</a:t>
            </a:fld>
            <a:endParaRPr lang="en-US" sz="120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baseline="0" dirty="0" smtClean="0">
                <a:latin typeface="Arial" charset="0"/>
                <a:ea typeface="ＭＳ Ｐゴシック" charset="0"/>
                <a:cs typeface="ＭＳ Ｐゴシック" charset="0"/>
              </a:rPr>
              <a:t>The cell graph enables a practical way of computing conservative visibility in a deterministic way. Instead of relying on sampling a set of randomly distributed rays, we can trace beams in the cell graph and solve visibility analytically. This algorithm has also the useful property that the solution improves as you give it more computation time. It is also possible to obtain useful solutions in a short time, since the result is always conservative. This is in contrast to an aggressive, sampling based visibility solver, where it can take a long time to get a useful result due to false occlusion artifacts. </a:t>
            </a:r>
          </a:p>
          <a:p>
            <a:pPr eaLnBrk="1" hangingPunct="1"/>
            <a:endParaRPr lang="en-US" baseline="0" dirty="0" smtClean="0">
              <a:latin typeface="Arial" charset="0"/>
              <a:ea typeface="ＭＳ Ｐゴシック" charset="0"/>
              <a:cs typeface="ＭＳ Ｐゴシック" charset="0"/>
            </a:endParaRPr>
          </a:p>
          <a:p>
            <a:pPr eaLnBrk="1" hangingPunct="1"/>
            <a:r>
              <a:rPr lang="en-US" baseline="0" dirty="0" smtClean="0">
                <a:latin typeface="Arial" charset="0"/>
                <a:ea typeface="ＭＳ Ｐゴシック" charset="0"/>
                <a:cs typeface="ＭＳ Ｐゴシック" charset="0"/>
              </a:rPr>
              <a:t>In addition to culling, PVS has other potential use cases. For instance, we could create artist tools to help identifying visibility hotspots, cull hidden triangles to optimize the scene geometry or find visible surfaces for </a:t>
            </a:r>
            <a:r>
              <a:rPr lang="en-US" baseline="0" dirty="0" err="1" smtClean="0">
                <a:latin typeface="Arial" charset="0"/>
                <a:ea typeface="ＭＳ Ｐゴシック" charset="0"/>
                <a:cs typeface="ＭＳ Ｐゴシック" charset="0"/>
              </a:rPr>
              <a:t>lightmap</a:t>
            </a:r>
            <a:r>
              <a:rPr lang="en-US" baseline="0" dirty="0" smtClean="0">
                <a:latin typeface="Arial" charset="0"/>
                <a:ea typeface="ＭＳ Ｐゴシック" charset="0"/>
                <a:cs typeface="ＭＳ Ｐゴシック" charset="0"/>
              </a:rPr>
              <a:t> resolution assignment. </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8E24166-AD37-654E-B413-36AB5B27FB58}" type="slidenum">
              <a:rPr lang="en-US" sz="1200"/>
              <a:pPr eaLnBrk="1" hangingPunct="1"/>
              <a:t>50</a:t>
            </a:fld>
            <a:endParaRPr lang="en-US" sz="120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marL="0" indent="0" eaLnBrk="1" hangingPunct="1">
              <a:buFontTx/>
              <a:buNone/>
            </a:pPr>
            <a:r>
              <a:rPr lang="en-US" baseline="0" dirty="0" smtClean="0">
                <a:latin typeface="Arial" charset="0"/>
                <a:ea typeface="ＭＳ Ｐゴシック" charset="0"/>
                <a:cs typeface="ＭＳ Ｐゴシック" charset="0"/>
              </a:rPr>
              <a:t>Traditional recursive portal culling algorithms have trouble scaling to our portal counts. The reason for this lies in the fact that the number of times each cells gets visited is not bounded from above. Also, the number of possible paths from the camera to a given cell increases with the number of cells, so this leads to a combinatorial explosion.</a:t>
            </a:r>
          </a:p>
          <a:p>
            <a:pPr marL="0" indent="0" eaLnBrk="1" hangingPunct="1">
              <a:buFontTx/>
              <a:buNone/>
            </a:pPr>
            <a:endParaRPr lang="en-US" baseline="0" dirty="0" smtClean="0">
              <a:latin typeface="Arial" charset="0"/>
              <a:ea typeface="ＭＳ Ｐゴシック" charset="0"/>
              <a:cs typeface="ＭＳ Ｐゴシック" charset="0"/>
            </a:endParaRPr>
          </a:p>
          <a:p>
            <a:pPr marL="0" indent="0" eaLnBrk="1" hangingPunct="1">
              <a:buFontTx/>
              <a:buNone/>
            </a:pPr>
            <a:r>
              <a:rPr lang="en-US" baseline="0" dirty="0" smtClean="0">
                <a:latin typeface="Arial" charset="0"/>
                <a:ea typeface="ＭＳ Ｐゴシック" charset="0"/>
                <a:cs typeface="ＭＳ Ｐゴシック" charset="0"/>
              </a:rPr>
              <a:t>We chose a screen space approach to ensure that cells are only visited once during the traversal. We traverse the portals in a front-to-back order and update a custom coverage buffer each time we enter or exit a portal. The coverage buffer essentially stores mask of visible pixels and allows for efficient coverage tests. It is worth noting that portal traversal introduces a lot of overdraw so the </a:t>
            </a:r>
            <a:r>
              <a:rPr lang="en-US" baseline="0" dirty="0" err="1" smtClean="0">
                <a:latin typeface="Arial" charset="0"/>
                <a:ea typeface="ＭＳ Ｐゴシック" charset="0"/>
                <a:cs typeface="ＭＳ Ｐゴシック" charset="0"/>
              </a:rPr>
              <a:t>rasterization</a:t>
            </a:r>
            <a:r>
              <a:rPr lang="en-US" baseline="0" dirty="0" smtClean="0">
                <a:latin typeface="Arial" charset="0"/>
                <a:ea typeface="ＭＳ Ｐゴシック" charset="0"/>
                <a:cs typeface="ＭＳ Ｐゴシック" charset="0"/>
              </a:rPr>
              <a:t> step must be very efficient. Our coverage buffer has 8-bit precision so we are able to compute 16 pixels at a time using 128-bit SIMD vector operations. In fact, the </a:t>
            </a:r>
            <a:r>
              <a:rPr lang="en-US" baseline="0" dirty="0" err="1" smtClean="0">
                <a:latin typeface="Arial" charset="0"/>
                <a:ea typeface="ＭＳ Ｐゴシック" charset="0"/>
                <a:cs typeface="ＭＳ Ｐゴシック" charset="0"/>
              </a:rPr>
              <a:t>rasterization</a:t>
            </a:r>
            <a:r>
              <a:rPr lang="en-US" baseline="0" dirty="0" smtClean="0">
                <a:latin typeface="Arial" charset="0"/>
                <a:ea typeface="ＭＳ Ｐゴシック" charset="0"/>
                <a:cs typeface="ＭＳ Ｐゴシック" charset="0"/>
              </a:rPr>
              <a:t> step is so fast that the bottleneck is currently in the graph traversal. </a:t>
            </a:r>
          </a:p>
          <a:p>
            <a:pPr eaLnBrk="1" hangingPunct="1"/>
            <a:endParaRPr lang="en-US" baseline="0" dirty="0" smtClean="0">
              <a:latin typeface="Arial" charset="0"/>
              <a:ea typeface="ＭＳ Ｐゴシック" charset="0"/>
              <a:cs typeface="ＭＳ Ｐゴシック" charset="0"/>
            </a:endParaRPr>
          </a:p>
          <a:p>
            <a:pPr eaLnBrk="1" hangingPunct="1"/>
            <a:endParaRPr lang="en-US" baseline="0" dirty="0" smtClean="0">
              <a:latin typeface="Arial" charset="0"/>
              <a:ea typeface="ＭＳ Ｐゴシック" charset="0"/>
              <a:cs typeface="ＭＳ Ｐゴシック" charset="0"/>
            </a:endParaRPr>
          </a:p>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Now that Ari have</a:t>
            </a:r>
            <a:r>
              <a:rPr lang="en-US" baseline="0" dirty="0" smtClean="0"/>
              <a:t> described you how the visibility algorithm is implemented, let’s take a look how we’ve integrated it into our renderer, specifically focusing on how we drive game state data extraction based on visibility results. Notice that I won’t be delving in deeper details of specific rendering techniques, rather focus on how we’ve integrated visibility computation with game state extraction and rendering.</a:t>
            </a:r>
            <a:endParaRPr lang="en-US" dirty="0" smtClean="0"/>
          </a:p>
          <a:p>
            <a:endParaRPr lang="en-US" dirty="0"/>
          </a:p>
        </p:txBody>
      </p:sp>
      <p:sp>
        <p:nvSpPr>
          <p:cNvPr id="4" name="Slide Number Placeholder 3"/>
          <p:cNvSpPr>
            <a:spLocks noGrp="1"/>
          </p:cNvSpPr>
          <p:nvPr>
            <p:ph type="sldNum" sz="quarter" idx="10"/>
          </p:nvPr>
        </p:nvSpPr>
        <p:spPr/>
        <p:txBody>
          <a:bodyPr/>
          <a:lstStyle/>
          <a:p>
            <a:fld id="{706F8D69-B00F-F44E-9B61-4DC184CA17F8}" type="slidenum">
              <a:rPr lang="en-US" smtClean="0"/>
              <a:pPr/>
              <a:t>51</a:t>
            </a:fld>
            <a:endParaRPr lang="en-US"/>
          </a:p>
        </p:txBody>
      </p:sp>
    </p:spTree>
    <p:extLst>
      <p:ext uri="{BB962C8B-B14F-4D97-AF65-F5344CB8AC3E}">
        <p14:creationId xmlns:p14="http://schemas.microsoft.com/office/powerpoint/2010/main" val="21318903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the way we’ve implemented</a:t>
            </a:r>
            <a:r>
              <a:rPr lang="en-US" baseline="0" dirty="0" smtClean="0"/>
              <a:t> this in Halo Reach. </a:t>
            </a:r>
            <a:endParaRPr lang="en-US" dirty="0" smtClean="0"/>
          </a:p>
        </p:txBody>
      </p:sp>
      <p:sp>
        <p:nvSpPr>
          <p:cNvPr id="4" name="Slide Number Placeholder 3"/>
          <p:cNvSpPr>
            <a:spLocks noGrp="1"/>
          </p:cNvSpPr>
          <p:nvPr>
            <p:ph type="sldNum" sz="quarter" idx="10"/>
          </p:nvPr>
        </p:nvSpPr>
        <p:spPr/>
        <p:txBody>
          <a:bodyPr/>
          <a:lstStyle/>
          <a:p>
            <a:fld id="{706F8D69-B00F-F44E-9B61-4DC184CA17F8}" type="slidenum">
              <a:rPr lang="en-US" smtClean="0"/>
              <a:pPr/>
              <a:t>52</a:t>
            </a:fld>
            <a:endParaRPr lang="en-US"/>
          </a:p>
        </p:txBody>
      </p:sp>
    </p:spTree>
    <p:extLst>
      <p:ext uri="{BB962C8B-B14F-4D97-AF65-F5344CB8AC3E}">
        <p14:creationId xmlns:p14="http://schemas.microsoft.com/office/powerpoint/2010/main" val="34392422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tx1"/>
                </a:solidFill>
                <a:effectLst/>
                <a:latin typeface="Arial" pitchFamily="-108" charset="0"/>
                <a:ea typeface="ＭＳ Ｐゴシック" pitchFamily="-108" charset="-128"/>
                <a:cs typeface="ＭＳ Ｐゴシック" pitchFamily="-108" charset="-128"/>
              </a:rPr>
              <a:t>Halo Reach was designed in</a:t>
            </a:r>
            <a:r>
              <a:rPr lang="en-US" sz="1000" kern="1200" baseline="0" dirty="0" smtClean="0">
                <a:solidFill>
                  <a:schemeClr val="tx1"/>
                </a:solidFill>
                <a:effectLst/>
                <a:latin typeface="Arial" pitchFamily="-108" charset="0"/>
                <a:ea typeface="ＭＳ Ｐゴシック" pitchFamily="-108" charset="-128"/>
                <a:cs typeface="ＭＳ Ｐゴシック" pitchFamily="-108" charset="-128"/>
              </a:rPr>
              <a:t> the Halo engine, with coarse grained parallelism for Xbox 360 which has 3 separate CPU cores, with 2 hardware threads each core. The engine was converted to utilize this level of parallelism by m</a:t>
            </a:r>
            <a:r>
              <a:rPr lang="en-US" dirty="0" smtClean="0"/>
              <a:t>apping major game functions to a small number of threads, for example, rendering, audio, simulation, where each CPU</a:t>
            </a:r>
            <a:r>
              <a:rPr lang="en-US" baseline="0" dirty="0" smtClean="0"/>
              <a:t> thread was also mapped </a:t>
            </a:r>
            <a:r>
              <a:rPr lang="en-US" dirty="0" smtClean="0"/>
              <a:t>to a HW thread. </a:t>
            </a:r>
          </a:p>
          <a:p>
            <a:endParaRPr lang="en-US" dirty="0" smtClean="0"/>
          </a:p>
        </p:txBody>
      </p:sp>
      <p:sp>
        <p:nvSpPr>
          <p:cNvPr id="4" name="Slide Number Placeholder 3"/>
          <p:cNvSpPr>
            <a:spLocks noGrp="1"/>
          </p:cNvSpPr>
          <p:nvPr>
            <p:ph type="sldNum" sz="quarter" idx="10"/>
          </p:nvPr>
        </p:nvSpPr>
        <p:spPr/>
        <p:txBody>
          <a:bodyPr/>
          <a:lstStyle/>
          <a:p>
            <a:fld id="{706F8D69-B00F-F44E-9B61-4DC184CA17F8}" type="slidenum">
              <a:rPr lang="en-US" smtClean="0"/>
              <a:pPr/>
              <a:t>53</a:t>
            </a:fld>
            <a:endParaRPr lang="en-US"/>
          </a:p>
        </p:txBody>
      </p:sp>
    </p:spTree>
    <p:extLst>
      <p:ext uri="{BB962C8B-B14F-4D97-AF65-F5344CB8AC3E}">
        <p14:creationId xmlns:p14="http://schemas.microsoft.com/office/powerpoint/2010/main" val="34392422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Synchronization was</a:t>
            </a:r>
            <a:r>
              <a:rPr lang="en-US" baseline="0" dirty="0" smtClean="0"/>
              <a:t> handled explicitly by </a:t>
            </a:r>
            <a:r>
              <a:rPr lang="en-US" dirty="0" smtClean="0"/>
              <a:t>sharing data through manual game state mirrors and through read-write assessors. </a:t>
            </a:r>
          </a:p>
          <a:p>
            <a:r>
              <a:rPr lang="en-US" dirty="0" smtClean="0"/>
              <a:t>Game</a:t>
            </a:r>
            <a:r>
              <a:rPr lang="en-US" baseline="0" dirty="0" smtClean="0"/>
              <a:t> state in this case refers to all deterministic data that affects game play. In Halo games, rendering started after simulation thread finished its work.</a:t>
            </a:r>
            <a:endParaRPr lang="en-US" dirty="0" smtClean="0"/>
          </a:p>
        </p:txBody>
      </p:sp>
      <p:sp>
        <p:nvSpPr>
          <p:cNvPr id="4" name="Slide Number Placeholder 3"/>
          <p:cNvSpPr>
            <a:spLocks noGrp="1"/>
          </p:cNvSpPr>
          <p:nvPr>
            <p:ph type="sldNum" sz="quarter" idx="10"/>
          </p:nvPr>
        </p:nvSpPr>
        <p:spPr/>
        <p:txBody>
          <a:bodyPr/>
          <a:lstStyle/>
          <a:p>
            <a:fld id="{706F8D69-B00F-F44E-9B61-4DC184CA17F8}" type="slidenum">
              <a:rPr lang="en-US" smtClean="0"/>
              <a:pPr/>
              <a:t>54</a:t>
            </a:fld>
            <a:endParaRPr lang="en-US"/>
          </a:p>
        </p:txBody>
      </p:sp>
    </p:spTree>
    <p:extLst>
      <p:ext uri="{BB962C8B-B14F-4D97-AF65-F5344CB8AC3E}">
        <p14:creationId xmlns:p14="http://schemas.microsoft.com/office/powerpoint/2010/main" val="34392422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‘system-on-a-thread’ approach resulted</a:t>
            </a:r>
            <a:r>
              <a:rPr lang="en-US" baseline="0" dirty="0" smtClean="0"/>
              <a:t> in m</a:t>
            </a:r>
            <a:r>
              <a:rPr lang="en-US" dirty="0" smtClean="0"/>
              <a:t>ostly static system-wide</a:t>
            </a:r>
            <a:r>
              <a:rPr lang="en-US" baseline="0" dirty="0" smtClean="0"/>
              <a:t> </a:t>
            </a:r>
            <a:r>
              <a:rPr lang="en-US" dirty="0" smtClean="0"/>
              <a:t>load-balancing.</a:t>
            </a:r>
          </a:p>
          <a:p>
            <a:endParaRPr lang="en-US" dirty="0" smtClean="0"/>
          </a:p>
        </p:txBody>
      </p:sp>
      <p:sp>
        <p:nvSpPr>
          <p:cNvPr id="4" name="Slide Number Placeholder 3"/>
          <p:cNvSpPr>
            <a:spLocks noGrp="1"/>
          </p:cNvSpPr>
          <p:nvPr>
            <p:ph type="sldNum" sz="quarter" idx="10"/>
          </p:nvPr>
        </p:nvSpPr>
        <p:spPr/>
        <p:txBody>
          <a:bodyPr/>
          <a:lstStyle/>
          <a:p>
            <a:fld id="{706F8D69-B00F-F44E-9B61-4DC184CA17F8}" type="slidenum">
              <a:rPr lang="en-US" smtClean="0"/>
              <a:pPr/>
              <a:t>55</a:t>
            </a:fld>
            <a:endParaRPr lang="en-US"/>
          </a:p>
        </p:txBody>
      </p:sp>
    </p:spTree>
    <p:extLst>
      <p:ext uri="{BB962C8B-B14F-4D97-AF65-F5344CB8AC3E}">
        <p14:creationId xmlns:p14="http://schemas.microsoft.com/office/powerpoint/2010/main" val="3439242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interesting problems to solve and some of them are very hard in the context of a real time game, and because of the complexity of a game scene. In this talk, we will look at visibility, and a closely related topic, spatial connectivity, which forms the basis of many of the previously mentioned problems, and later on, we will talk about how these </a:t>
            </a:r>
            <a:r>
              <a:rPr lang="en-US" baseline="0" dirty="0" err="1" smtClean="0"/>
              <a:t>technqiues</a:t>
            </a:r>
            <a:r>
              <a:rPr lang="en-US" baseline="0" dirty="0" smtClean="0"/>
              <a:t> are integrated with a modern multi-core, multi-threaded renderer.</a:t>
            </a:r>
            <a:endParaRPr lang="en-US" dirty="0"/>
          </a:p>
        </p:txBody>
      </p:sp>
      <p:sp>
        <p:nvSpPr>
          <p:cNvPr id="4" name="Slide Number Placeholder 3"/>
          <p:cNvSpPr>
            <a:spLocks noGrp="1"/>
          </p:cNvSpPr>
          <p:nvPr>
            <p:ph type="sldNum" sz="quarter" idx="10"/>
          </p:nvPr>
        </p:nvSpPr>
        <p:spPr/>
        <p:txBody>
          <a:bodyPr/>
          <a:lstStyle/>
          <a:p>
            <a:fld id="{706F8D69-B00F-F44E-9B61-4DC184CA17F8}" type="slidenum">
              <a:rPr lang="en-US" smtClean="0"/>
              <a:pPr/>
              <a:t>6</a:t>
            </a:fld>
            <a:endParaRPr lang="en-US"/>
          </a:p>
        </p:txBody>
      </p:sp>
    </p:spTree>
    <p:extLst>
      <p:ext uri="{BB962C8B-B14F-4D97-AF65-F5344CB8AC3E}">
        <p14:creationId xmlns:p14="http://schemas.microsoft.com/office/powerpoint/2010/main" val="17596389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t"/>
            <a:r>
              <a:rPr lang="en-US" dirty="0" smtClean="0"/>
              <a:t>Let’s take a look at how</a:t>
            </a:r>
            <a:r>
              <a:rPr lang="en-US" baseline="0" dirty="0" smtClean="0"/>
              <a:t> these systems were laid out on HW threads in the Halo Reach engine. </a:t>
            </a:r>
            <a:endParaRPr lang="en-US" dirty="0" smtClean="0"/>
          </a:p>
        </p:txBody>
      </p:sp>
      <p:sp>
        <p:nvSpPr>
          <p:cNvPr id="4" name="Slide Number Placeholder 3"/>
          <p:cNvSpPr>
            <a:spLocks noGrp="1"/>
          </p:cNvSpPr>
          <p:nvPr>
            <p:ph type="sldNum" sz="quarter" idx="10"/>
          </p:nvPr>
        </p:nvSpPr>
        <p:spPr/>
        <p:txBody>
          <a:bodyPr/>
          <a:lstStyle/>
          <a:p>
            <a:fld id="{706F8D69-B00F-F44E-9B61-4DC184CA17F8}" type="slidenum">
              <a:rPr lang="en-US" smtClean="0"/>
              <a:pPr/>
              <a:t>56</a:t>
            </a:fld>
            <a:endParaRPr lang="en-US"/>
          </a:p>
        </p:txBody>
      </p:sp>
    </p:spTree>
    <p:extLst>
      <p:ext uri="{BB962C8B-B14F-4D97-AF65-F5344CB8AC3E}">
        <p14:creationId xmlns:p14="http://schemas.microsoft.com/office/powerpoint/2010/main" val="34392422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t"/>
            <a:r>
              <a:rPr lang="en-US" dirty="0" smtClean="0"/>
              <a:t>In</a:t>
            </a:r>
            <a:r>
              <a:rPr lang="en-US" baseline="0" dirty="0" smtClean="0"/>
              <a:t> this model, the s</a:t>
            </a:r>
            <a:r>
              <a:rPr lang="en-US" dirty="0" smtClean="0"/>
              <a:t>imulation</a:t>
            </a:r>
            <a:r>
              <a:rPr lang="en-US" baseline="0" dirty="0" smtClean="0"/>
              <a:t> (thread 0), and threads 1, 4, 5 are producer threads (as in they produce the game data for current frame)</a:t>
            </a:r>
            <a:endParaRPr lang="en-US" dirty="0"/>
          </a:p>
        </p:txBody>
      </p:sp>
      <p:sp>
        <p:nvSpPr>
          <p:cNvPr id="4" name="Slide Number Placeholder 3"/>
          <p:cNvSpPr>
            <a:spLocks noGrp="1"/>
          </p:cNvSpPr>
          <p:nvPr>
            <p:ph type="sldNum" sz="quarter" idx="10"/>
          </p:nvPr>
        </p:nvSpPr>
        <p:spPr/>
        <p:txBody>
          <a:bodyPr/>
          <a:lstStyle/>
          <a:p>
            <a:fld id="{706F8D69-B00F-F44E-9B61-4DC184CA17F8}" type="slidenum">
              <a:rPr lang="en-US" smtClean="0"/>
              <a:pPr/>
              <a:t>57</a:t>
            </a:fld>
            <a:endParaRPr lang="en-US"/>
          </a:p>
        </p:txBody>
      </p:sp>
    </p:spTree>
    <p:extLst>
      <p:ext uri="{BB962C8B-B14F-4D97-AF65-F5344CB8AC3E}">
        <p14:creationId xmlns:p14="http://schemas.microsoft.com/office/powerpoint/2010/main" val="34392422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t"/>
            <a:r>
              <a:rPr lang="en-US" baseline="0" dirty="0" smtClean="0"/>
              <a:t>And the render and audio consume this data during the next game tick (output threads). </a:t>
            </a:r>
            <a:endParaRPr lang="en-US" dirty="0"/>
          </a:p>
        </p:txBody>
      </p:sp>
      <p:sp>
        <p:nvSpPr>
          <p:cNvPr id="4" name="Slide Number Placeholder 3"/>
          <p:cNvSpPr>
            <a:spLocks noGrp="1"/>
          </p:cNvSpPr>
          <p:nvPr>
            <p:ph type="sldNum" sz="quarter" idx="10"/>
          </p:nvPr>
        </p:nvSpPr>
        <p:spPr/>
        <p:txBody>
          <a:bodyPr/>
          <a:lstStyle/>
          <a:p>
            <a:fld id="{706F8D69-B00F-F44E-9B61-4DC184CA17F8}" type="slidenum">
              <a:rPr lang="en-US" smtClean="0"/>
              <a:pPr/>
              <a:t>58</a:t>
            </a:fld>
            <a:endParaRPr lang="en-US"/>
          </a:p>
        </p:txBody>
      </p:sp>
    </p:spTree>
    <p:extLst>
      <p:ext uri="{BB962C8B-B14F-4D97-AF65-F5344CB8AC3E}">
        <p14:creationId xmlns:p14="http://schemas.microsoft.com/office/powerpoint/2010/main" val="34392422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ctr" latinLnBrk="0" hangingPunct="0">
              <a:lnSpc>
                <a:spcPct val="100000"/>
              </a:lnSpc>
              <a:spcBef>
                <a:spcPct val="30000"/>
              </a:spcBef>
              <a:spcAft>
                <a:spcPct val="0"/>
              </a:spcAft>
              <a:buClrTx/>
              <a:buSzTx/>
              <a:buFontTx/>
              <a:buNone/>
              <a:tabLst/>
              <a:defRPr/>
            </a:pPr>
            <a:r>
              <a:rPr lang="en-US" sz="1000" kern="1200" dirty="0" smtClean="0">
                <a:solidFill>
                  <a:schemeClr val="tx1"/>
                </a:solidFill>
                <a:effectLst/>
                <a:latin typeface="Arial" pitchFamily="-108" charset="0"/>
                <a:ea typeface="ＭＳ Ｐゴシック" pitchFamily="-108" charset="-128"/>
                <a:cs typeface="ＭＳ Ｐゴシック" pitchFamily="-108" charset="-128"/>
              </a:rPr>
              <a:t>If we look at the Halo Reach simulation loop across all hardware</a:t>
            </a:r>
            <a:r>
              <a:rPr lang="en-US" sz="1000" kern="1200" baseline="0" dirty="0" smtClean="0">
                <a:solidFill>
                  <a:schemeClr val="tx1"/>
                </a:solidFill>
                <a:effectLst/>
                <a:latin typeface="Arial" pitchFamily="-108" charset="0"/>
                <a:ea typeface="ＭＳ Ｐゴシック" pitchFamily="-108" charset="-128"/>
                <a:cs typeface="ＭＳ Ｐゴシック" pitchFamily="-108" charset="-128"/>
              </a:rPr>
              <a:t> threads</a:t>
            </a:r>
            <a:r>
              <a:rPr lang="en-US" sz="1000" kern="1200" dirty="0" smtClean="0">
                <a:solidFill>
                  <a:schemeClr val="tx1"/>
                </a:solidFill>
                <a:effectLst/>
                <a:latin typeface="Arial" pitchFamily="-108" charset="0"/>
                <a:ea typeface="ＭＳ Ｐゴシック" pitchFamily="-108" charset="-128"/>
                <a:cs typeface="ＭＳ Ｐゴシック" pitchFamily="-108" charset="-128"/>
              </a:rPr>
              <a:t>, when we start processing a frame, we start by doing a few</a:t>
            </a:r>
            <a:r>
              <a:rPr lang="en-US" sz="1000" kern="1200" baseline="0" dirty="0" smtClean="0">
                <a:solidFill>
                  <a:schemeClr val="tx1"/>
                </a:solidFill>
                <a:effectLst/>
                <a:latin typeface="Arial" pitchFamily="-108" charset="0"/>
                <a:ea typeface="ＭＳ Ｐゴシック" pitchFamily="-108" charset="-128"/>
                <a:cs typeface="ＭＳ Ｐゴシック" pitchFamily="-108" charset="-128"/>
              </a:rPr>
              <a:t> milliseconds’ worth of global systems update and networking receive (in the multiplayer case) on the simulation thread.</a:t>
            </a:r>
            <a:endParaRPr lang="en-US" dirty="0" smtClean="0">
              <a:effectLst/>
            </a:endParaRPr>
          </a:p>
        </p:txBody>
      </p:sp>
      <p:sp>
        <p:nvSpPr>
          <p:cNvPr id="4" name="Slide Number Placeholder 3"/>
          <p:cNvSpPr>
            <a:spLocks noGrp="1"/>
          </p:cNvSpPr>
          <p:nvPr>
            <p:ph type="sldNum" sz="quarter" idx="10"/>
          </p:nvPr>
        </p:nvSpPr>
        <p:spPr/>
        <p:txBody>
          <a:bodyPr/>
          <a:lstStyle/>
          <a:p>
            <a:fld id="{706F8D69-B00F-F44E-9B61-4DC184CA17F8}" type="slidenum">
              <a:rPr lang="en-US" smtClean="0"/>
              <a:pPr/>
              <a:t>59</a:t>
            </a:fld>
            <a:endParaRPr lang="en-US"/>
          </a:p>
        </p:txBody>
      </p:sp>
    </p:spTree>
    <p:extLst>
      <p:ext uri="{BB962C8B-B14F-4D97-AF65-F5344CB8AC3E}">
        <p14:creationId xmlns:p14="http://schemas.microsoft.com/office/powerpoint/2010/main" val="34392422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000" kern="1200" dirty="0" smtClean="0">
                <a:solidFill>
                  <a:schemeClr val="tx1"/>
                </a:solidFill>
                <a:effectLst/>
                <a:latin typeface="Arial" pitchFamily="-108" charset="0"/>
                <a:ea typeface="ＭＳ Ｐゴシック" pitchFamily="-108" charset="-128"/>
                <a:cs typeface="ＭＳ Ｐゴシック" pitchFamily="-108" charset="-128"/>
              </a:rPr>
              <a:t>Next</a:t>
            </a:r>
            <a:r>
              <a:rPr lang="en-US" sz="1000" kern="1200" baseline="0" dirty="0" smtClean="0">
                <a:solidFill>
                  <a:schemeClr val="tx1"/>
                </a:solidFill>
                <a:effectLst/>
                <a:latin typeface="Arial" pitchFamily="-108" charset="0"/>
                <a:ea typeface="ＭＳ Ｐゴシック" pitchFamily="-108" charset="-128"/>
                <a:cs typeface="ＭＳ Ｐゴシック" pitchFamily="-108" charset="-128"/>
              </a:rPr>
              <a:t> we start processing object update for this frame. Before we start processing objects behavior update, we poll the camera to compute predictive camera envelope. What this means is that within the current frame, the camera cannot rotate more than a few degrees, nor can we have teleporting within a single frame. But we know that we can re-poll the input to update the camera later in the frame. Before object update and move is completed, we cannot start processing rendering in this game loop. </a:t>
            </a:r>
            <a:endParaRPr lang="en-US" sz="1000" kern="1200" dirty="0" smtClean="0">
              <a:solidFill>
                <a:schemeClr val="tx1"/>
              </a:solidFill>
              <a:effectLst/>
              <a:latin typeface="Arial" pitchFamily="-108" charset="0"/>
              <a:ea typeface="ＭＳ Ｐゴシック" pitchFamily="-108" charset="-128"/>
              <a:cs typeface="ＭＳ Ｐゴシック" pitchFamily="-108" charset="-128"/>
            </a:endParaRPr>
          </a:p>
          <a:p>
            <a:pPr rtl="0" fontAlgn="ctr"/>
            <a:endParaRPr lang="en-US" dirty="0" smtClean="0">
              <a:effectLst/>
            </a:endParaRPr>
          </a:p>
        </p:txBody>
      </p:sp>
      <p:sp>
        <p:nvSpPr>
          <p:cNvPr id="4" name="Slide Number Placeholder 3"/>
          <p:cNvSpPr>
            <a:spLocks noGrp="1"/>
          </p:cNvSpPr>
          <p:nvPr>
            <p:ph type="sldNum" sz="quarter" idx="10"/>
          </p:nvPr>
        </p:nvSpPr>
        <p:spPr/>
        <p:txBody>
          <a:bodyPr/>
          <a:lstStyle/>
          <a:p>
            <a:fld id="{706F8D69-B00F-F44E-9B61-4DC184CA17F8}" type="slidenum">
              <a:rPr lang="en-US" smtClean="0"/>
              <a:pPr/>
              <a:t>60</a:t>
            </a:fld>
            <a:endParaRPr lang="en-US"/>
          </a:p>
        </p:txBody>
      </p:sp>
    </p:spTree>
    <p:extLst>
      <p:ext uri="{BB962C8B-B14F-4D97-AF65-F5344CB8AC3E}">
        <p14:creationId xmlns:p14="http://schemas.microsoft.com/office/powerpoint/2010/main" val="34392422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000" kern="1200" dirty="0" smtClean="0">
                <a:solidFill>
                  <a:schemeClr val="tx1"/>
                </a:solidFill>
                <a:effectLst/>
                <a:latin typeface="Arial" pitchFamily="-108" charset="0"/>
                <a:ea typeface="ＭＳ Ｐゴシック" pitchFamily="-108" charset="-128"/>
                <a:cs typeface="ＭＳ Ｐゴシック" pitchFamily="-108" charset="-128"/>
              </a:rPr>
              <a:t>Next</a:t>
            </a:r>
            <a:r>
              <a:rPr lang="en-US" sz="1000" kern="1200" baseline="0" dirty="0" smtClean="0">
                <a:solidFill>
                  <a:schemeClr val="tx1"/>
                </a:solidFill>
                <a:effectLst/>
                <a:latin typeface="Arial" pitchFamily="-108" charset="0"/>
                <a:ea typeface="ＭＳ Ｐゴシック" pitchFamily="-108" charset="-128"/>
                <a:cs typeface="ＭＳ Ｐゴシック" pitchFamily="-108" charset="-128"/>
              </a:rPr>
              <a:t> we have physics processing and object move which executes in parallel computing animation compositing, skeleton update, IK, etc. Note that we’re already running jobs at this point for some of our computations. </a:t>
            </a:r>
            <a:endParaRPr lang="en-US" sz="1000" kern="1200" dirty="0" smtClean="0">
              <a:solidFill>
                <a:schemeClr val="tx1"/>
              </a:solidFill>
              <a:effectLst/>
              <a:latin typeface="Arial" pitchFamily="-108" charset="0"/>
              <a:ea typeface="ＭＳ Ｐゴシック" pitchFamily="-108" charset="-128"/>
              <a:cs typeface="ＭＳ Ｐゴシック" pitchFamily="-108" charset="-128"/>
            </a:endParaRPr>
          </a:p>
        </p:txBody>
      </p:sp>
      <p:sp>
        <p:nvSpPr>
          <p:cNvPr id="4" name="Slide Number Placeholder 3"/>
          <p:cNvSpPr>
            <a:spLocks noGrp="1"/>
          </p:cNvSpPr>
          <p:nvPr>
            <p:ph type="sldNum" sz="quarter" idx="10"/>
          </p:nvPr>
        </p:nvSpPr>
        <p:spPr/>
        <p:txBody>
          <a:bodyPr/>
          <a:lstStyle/>
          <a:p>
            <a:fld id="{706F8D69-B00F-F44E-9B61-4DC184CA17F8}" type="slidenum">
              <a:rPr lang="en-US" smtClean="0"/>
              <a:pPr/>
              <a:t>61</a:t>
            </a:fld>
            <a:endParaRPr lang="en-US"/>
          </a:p>
        </p:txBody>
      </p:sp>
    </p:spTree>
    <p:extLst>
      <p:ext uri="{BB962C8B-B14F-4D97-AF65-F5344CB8AC3E}">
        <p14:creationId xmlns:p14="http://schemas.microsoft.com/office/powerpoint/2010/main" val="34392422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000" kern="1200" dirty="0" smtClean="0">
                <a:solidFill>
                  <a:schemeClr val="tx1"/>
                </a:solidFill>
                <a:effectLst/>
                <a:latin typeface="Arial" pitchFamily="-108" charset="0"/>
                <a:ea typeface="ＭＳ Ｐゴシック" pitchFamily="-108" charset="-128"/>
                <a:cs typeface="ＭＳ Ｐゴシック" pitchFamily="-108" charset="-128"/>
              </a:rPr>
              <a:t>After</a:t>
            </a:r>
            <a:r>
              <a:rPr lang="en-US" sz="1000" kern="1200" baseline="0" dirty="0" smtClean="0">
                <a:solidFill>
                  <a:schemeClr val="tx1"/>
                </a:solidFill>
                <a:effectLst/>
                <a:latin typeface="Arial" pitchFamily="-108" charset="0"/>
                <a:ea typeface="ＭＳ Ｐゴシック" pitchFamily="-108" charset="-128"/>
                <a:cs typeface="ＭＳ Ｐゴシック" pitchFamily="-108" charset="-128"/>
              </a:rPr>
              <a:t> we finish object update and perform remaining tasks, we re-pool the camera input again and update the final camera. At this point we’re reading for rendering. </a:t>
            </a:r>
            <a:br>
              <a:rPr lang="en-US" sz="1000" kern="1200" baseline="0" dirty="0" smtClean="0">
                <a:solidFill>
                  <a:schemeClr val="tx1"/>
                </a:solidFill>
                <a:effectLst/>
                <a:latin typeface="Arial" pitchFamily="-108" charset="0"/>
                <a:ea typeface="ＭＳ Ｐゴシック" pitchFamily="-108" charset="-128"/>
                <a:cs typeface="ＭＳ Ｐゴシック" pitchFamily="-108" charset="-128"/>
              </a:rPr>
            </a:br>
            <a:endParaRPr lang="en-US" dirty="0" smtClean="0">
              <a:effectLst/>
            </a:endParaRPr>
          </a:p>
        </p:txBody>
      </p:sp>
      <p:sp>
        <p:nvSpPr>
          <p:cNvPr id="4" name="Slide Number Placeholder 3"/>
          <p:cNvSpPr>
            <a:spLocks noGrp="1"/>
          </p:cNvSpPr>
          <p:nvPr>
            <p:ph type="sldNum" sz="quarter" idx="10"/>
          </p:nvPr>
        </p:nvSpPr>
        <p:spPr/>
        <p:txBody>
          <a:bodyPr/>
          <a:lstStyle/>
          <a:p>
            <a:fld id="{706F8D69-B00F-F44E-9B61-4DC184CA17F8}" type="slidenum">
              <a:rPr lang="en-US" smtClean="0"/>
              <a:pPr/>
              <a:t>62</a:t>
            </a:fld>
            <a:endParaRPr lang="en-US"/>
          </a:p>
        </p:txBody>
      </p:sp>
    </p:spTree>
    <p:extLst>
      <p:ext uri="{BB962C8B-B14F-4D97-AF65-F5344CB8AC3E}">
        <p14:creationId xmlns:p14="http://schemas.microsoft.com/office/powerpoint/2010/main" val="34392422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ctr" latinLnBrk="0" hangingPunct="0">
              <a:lnSpc>
                <a:spcPct val="100000"/>
              </a:lnSpc>
              <a:spcBef>
                <a:spcPct val="30000"/>
              </a:spcBef>
              <a:spcAft>
                <a:spcPct val="0"/>
              </a:spcAft>
              <a:buClrTx/>
              <a:buSzTx/>
              <a:buFontTx/>
              <a:buNone/>
              <a:tabLst/>
              <a:defRPr/>
            </a:pPr>
            <a:r>
              <a:rPr lang="en-US" sz="1000" kern="1200" dirty="0" smtClean="0">
                <a:solidFill>
                  <a:schemeClr val="tx1"/>
                </a:solidFill>
                <a:effectLst/>
                <a:latin typeface="Arial" pitchFamily="-108" charset="0"/>
                <a:ea typeface="ＭＳ Ｐゴシック" pitchFamily="-108" charset="-128"/>
                <a:cs typeface="ＭＳ Ｐゴシック" pitchFamily="-108" charset="-128"/>
              </a:rPr>
              <a:t>But remember that we have a system on</a:t>
            </a:r>
            <a:r>
              <a:rPr lang="en-US" sz="1000" kern="1200" baseline="0" dirty="0" smtClean="0">
                <a:solidFill>
                  <a:schemeClr val="tx1"/>
                </a:solidFill>
                <a:effectLst/>
                <a:latin typeface="Arial" pitchFamily="-108" charset="0"/>
                <a:ea typeface="ＭＳ Ｐゴシック" pitchFamily="-108" charset="-128"/>
                <a:cs typeface="ＭＳ Ｐゴシック" pitchFamily="-108" charset="-128"/>
              </a:rPr>
              <a:t> a thread parallelism in this case. So this meant that we need to copy the entirety of game state (about 20MBs of it for Halo Reach) so that the simulation thread is free to process the next frame, and the rendering thread can submit the current frame to GPU. One of the reasons is because we actually compute visibility AFTER we copy the game state, so we don’t know WHAT game data we need. In our case, this meant that we had a serial task of copying 20MBs worth of </a:t>
            </a:r>
            <a:r>
              <a:rPr lang="en-US" sz="1000" kern="1200" baseline="0" dirty="0" err="1" smtClean="0">
                <a:solidFill>
                  <a:schemeClr val="tx1"/>
                </a:solidFill>
                <a:effectLst/>
                <a:latin typeface="Arial" pitchFamily="-108" charset="0"/>
                <a:ea typeface="ＭＳ Ｐゴシック" pitchFamily="-108" charset="-128"/>
                <a:cs typeface="ＭＳ Ｐゴシック" pitchFamily="-108" charset="-128"/>
              </a:rPr>
              <a:t>gamestate</a:t>
            </a:r>
            <a:r>
              <a:rPr lang="en-US" sz="1000" kern="1200" baseline="0" dirty="0" smtClean="0">
                <a:solidFill>
                  <a:schemeClr val="tx1"/>
                </a:solidFill>
                <a:effectLst/>
                <a:latin typeface="Arial" pitchFamily="-108" charset="0"/>
                <a:ea typeface="ＭＳ Ｐゴシック" pitchFamily="-108" charset="-128"/>
                <a:cs typeface="ＭＳ Ｐゴシック" pitchFamily="-108" charset="-128"/>
              </a:rPr>
              <a:t>. This is time consuming (~3ms) and also means that we’re double-buffering the entirety of game state. </a:t>
            </a:r>
            <a:br>
              <a:rPr lang="en-US" sz="1000" kern="1200" baseline="0" dirty="0" smtClean="0">
                <a:solidFill>
                  <a:schemeClr val="tx1"/>
                </a:solidFill>
                <a:effectLst/>
                <a:latin typeface="Arial" pitchFamily="-108" charset="0"/>
                <a:ea typeface="ＭＳ Ｐゴシック" pitchFamily="-108" charset="-128"/>
                <a:cs typeface="ＭＳ Ｐゴシック" pitchFamily="-108" charset="-128"/>
              </a:rPr>
            </a:br>
            <a:r>
              <a:rPr lang="en-US" sz="1000" kern="1200" dirty="0" smtClean="0">
                <a:solidFill>
                  <a:schemeClr val="tx1"/>
                </a:solidFill>
                <a:effectLst/>
                <a:latin typeface="Arial" pitchFamily="-108" charset="0"/>
                <a:ea typeface="ＭＳ Ｐゴシック" pitchFamily="-108" charset="-128"/>
                <a:cs typeface="ＭＳ Ｐゴシック" pitchFamily="-108" charset="-128"/>
              </a:rPr>
              <a:t/>
            </a:r>
            <a:br>
              <a:rPr lang="en-US" sz="1000" kern="1200" dirty="0" smtClean="0">
                <a:solidFill>
                  <a:schemeClr val="tx1"/>
                </a:solidFill>
                <a:effectLst/>
                <a:latin typeface="Arial" pitchFamily="-108" charset="0"/>
                <a:ea typeface="ＭＳ Ｐゴシック" pitchFamily="-108" charset="-128"/>
                <a:cs typeface="ＭＳ Ｐゴシック" pitchFamily="-108" charset="-128"/>
              </a:rPr>
            </a:br>
            <a:r>
              <a:rPr lang="en-US" sz="1000" kern="1200" baseline="0" dirty="0" smtClean="0">
                <a:solidFill>
                  <a:schemeClr val="tx1"/>
                </a:solidFill>
                <a:effectLst/>
                <a:latin typeface="Arial" pitchFamily="-108" charset="0"/>
                <a:ea typeface="ＭＳ Ｐゴシック" pitchFamily="-108" charset="-128"/>
                <a:cs typeface="ＭＳ Ｐゴシック" pitchFamily="-108" charset="-128"/>
              </a:rPr>
              <a:t>Note that game state here refers to deterministic game state data only!. (see my talk @ </a:t>
            </a:r>
            <a:r>
              <a:rPr lang="en-US" sz="1000" kern="1200" baseline="0" dirty="0" err="1" smtClean="0">
                <a:solidFill>
                  <a:schemeClr val="tx1"/>
                </a:solidFill>
                <a:effectLst/>
                <a:latin typeface="Arial" pitchFamily="-108" charset="0"/>
                <a:ea typeface="ＭＳ Ｐゴシック" pitchFamily="-108" charset="-128"/>
                <a:cs typeface="ＭＳ Ｐゴシック" pitchFamily="-108" charset="-128"/>
              </a:rPr>
              <a:t>stanford</a:t>
            </a:r>
            <a:r>
              <a:rPr lang="en-US" sz="1000" kern="1200" baseline="0" dirty="0" smtClean="0">
                <a:solidFill>
                  <a:schemeClr val="tx1"/>
                </a:solidFill>
                <a:effectLst/>
                <a:latin typeface="Arial" pitchFamily="-108" charset="0"/>
                <a:ea typeface="ＭＳ Ｐゴシック" pitchFamily="-108" charset="-128"/>
                <a:cs typeface="ＭＳ Ｐゴシック" pitchFamily="-108" charset="-128"/>
              </a:rPr>
              <a:t> on Bungie.net to be posted this week to find out more about how we handle determinism in our game)</a:t>
            </a:r>
            <a:endParaRPr lang="en-US" dirty="0" smtClean="0">
              <a:effectLst/>
            </a:endParaRPr>
          </a:p>
        </p:txBody>
      </p:sp>
      <p:sp>
        <p:nvSpPr>
          <p:cNvPr id="4" name="Slide Number Placeholder 3"/>
          <p:cNvSpPr>
            <a:spLocks noGrp="1"/>
          </p:cNvSpPr>
          <p:nvPr>
            <p:ph type="sldNum" sz="quarter" idx="10"/>
          </p:nvPr>
        </p:nvSpPr>
        <p:spPr/>
        <p:txBody>
          <a:bodyPr/>
          <a:lstStyle/>
          <a:p>
            <a:fld id="{706F8D69-B00F-F44E-9B61-4DC184CA17F8}" type="slidenum">
              <a:rPr lang="en-US" smtClean="0"/>
              <a:pPr/>
              <a:t>63</a:t>
            </a:fld>
            <a:endParaRPr lang="en-US"/>
          </a:p>
        </p:txBody>
      </p:sp>
    </p:spTree>
    <p:extLst>
      <p:ext uri="{BB962C8B-B14F-4D97-AF65-F5344CB8AC3E}">
        <p14:creationId xmlns:p14="http://schemas.microsoft.com/office/powerpoint/2010/main" val="34392422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000" kern="1200" dirty="0" smtClean="0">
                <a:solidFill>
                  <a:schemeClr val="tx1"/>
                </a:solidFill>
                <a:effectLst/>
                <a:latin typeface="Arial" pitchFamily="-108" charset="0"/>
                <a:ea typeface="ＭＳ Ｐゴシック" pitchFamily="-108" charset="-128"/>
                <a:cs typeface="ＭＳ Ｐゴシック" pitchFamily="-108" charset="-128"/>
              </a:rPr>
              <a:t>Once game state is copied, we</a:t>
            </a:r>
            <a:r>
              <a:rPr lang="en-US" sz="1000" kern="1200" baseline="0" dirty="0" smtClean="0">
                <a:solidFill>
                  <a:schemeClr val="tx1"/>
                </a:solidFill>
                <a:effectLst/>
                <a:latin typeface="Arial" pitchFamily="-108" charset="0"/>
                <a:ea typeface="ＭＳ Ｐゴシック" pitchFamily="-108" charset="-128"/>
                <a:cs typeface="ＭＳ Ｐゴシック" pitchFamily="-108" charset="-128"/>
              </a:rPr>
              <a:t> mark it as published for consumption by the render thread. At this point the game state is unlocked and we free up simulation thread to process the next frame. </a:t>
            </a:r>
            <a:endParaRPr lang="en-US" dirty="0" smtClean="0">
              <a:effectLst/>
            </a:endParaRPr>
          </a:p>
        </p:txBody>
      </p:sp>
      <p:sp>
        <p:nvSpPr>
          <p:cNvPr id="4" name="Slide Number Placeholder 3"/>
          <p:cNvSpPr>
            <a:spLocks noGrp="1"/>
          </p:cNvSpPr>
          <p:nvPr>
            <p:ph type="sldNum" sz="quarter" idx="10"/>
          </p:nvPr>
        </p:nvSpPr>
        <p:spPr/>
        <p:txBody>
          <a:bodyPr/>
          <a:lstStyle/>
          <a:p>
            <a:fld id="{706F8D69-B00F-F44E-9B61-4DC184CA17F8}" type="slidenum">
              <a:rPr lang="en-US" smtClean="0"/>
              <a:pPr/>
              <a:t>64</a:t>
            </a:fld>
            <a:endParaRPr lang="en-US"/>
          </a:p>
        </p:txBody>
      </p:sp>
    </p:spTree>
    <p:extLst>
      <p:ext uri="{BB962C8B-B14F-4D97-AF65-F5344CB8AC3E}">
        <p14:creationId xmlns:p14="http://schemas.microsoft.com/office/powerpoint/2010/main" val="34392422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000" kern="1200" dirty="0" smtClean="0">
                <a:solidFill>
                  <a:schemeClr val="tx1"/>
                </a:solidFill>
                <a:effectLst/>
                <a:latin typeface="Arial" pitchFamily="-108" charset="0"/>
                <a:ea typeface="ＭＳ Ｐゴシック" pitchFamily="-108" charset="-128"/>
                <a:cs typeface="ＭＳ Ｐゴシック" pitchFamily="-108" charset="-128"/>
              </a:rPr>
              <a:t>Render</a:t>
            </a:r>
            <a:r>
              <a:rPr lang="en-US" sz="1000" kern="1200" baseline="0" dirty="0" smtClean="0">
                <a:solidFill>
                  <a:schemeClr val="tx1"/>
                </a:solidFill>
                <a:effectLst/>
                <a:latin typeface="Arial" pitchFamily="-108" charset="0"/>
                <a:ea typeface="ＭＳ Ｐゴシック" pitchFamily="-108" charset="-128"/>
                <a:cs typeface="ＭＳ Ｐゴシック" pitchFamily="-108" charset="-128"/>
              </a:rPr>
              <a:t> thread is responsible for consuming the output of simulation thread (the resulting game state). </a:t>
            </a:r>
          </a:p>
          <a:p>
            <a:pPr rtl="0" fontAlgn="ctr"/>
            <a:r>
              <a:rPr lang="en-US" sz="1000" kern="1200" dirty="0" smtClean="0">
                <a:solidFill>
                  <a:schemeClr val="tx1"/>
                </a:solidFill>
                <a:effectLst/>
                <a:latin typeface="Arial" pitchFamily="-108" charset="0"/>
                <a:ea typeface="ＭＳ Ｐゴシック" pitchFamily="-108" charset="-128"/>
                <a:cs typeface="ＭＳ Ｐゴシック" pitchFamily="-108" charset="-128"/>
              </a:rPr>
              <a:t>In multiplayer</a:t>
            </a:r>
            <a:r>
              <a:rPr lang="en-US" sz="1000" kern="1200" baseline="0" dirty="0" smtClean="0">
                <a:solidFill>
                  <a:schemeClr val="tx1"/>
                </a:solidFill>
                <a:effectLst/>
                <a:latin typeface="Arial" pitchFamily="-108" charset="0"/>
                <a:ea typeface="ＭＳ Ｐゴシック" pitchFamily="-108" charset="-128"/>
                <a:cs typeface="ＭＳ Ｐゴシック" pitchFamily="-108" charset="-128"/>
              </a:rPr>
              <a:t> we can have multiple (up to 4) viewports. Each viewport is submitted on the render thread.</a:t>
            </a:r>
            <a:endParaRPr lang="en-US" sz="1000" kern="1200" dirty="0" smtClean="0">
              <a:solidFill>
                <a:schemeClr val="tx1"/>
              </a:solidFill>
              <a:effectLst/>
              <a:latin typeface="Arial" pitchFamily="-108" charset="0"/>
              <a:ea typeface="ＭＳ Ｐゴシック" pitchFamily="-108" charset="-128"/>
              <a:cs typeface="ＭＳ Ｐゴシック" pitchFamily="-108" charset="-128"/>
            </a:endParaRPr>
          </a:p>
        </p:txBody>
      </p:sp>
      <p:sp>
        <p:nvSpPr>
          <p:cNvPr id="4" name="Slide Number Placeholder 3"/>
          <p:cNvSpPr>
            <a:spLocks noGrp="1"/>
          </p:cNvSpPr>
          <p:nvPr>
            <p:ph type="sldNum" sz="quarter" idx="10"/>
          </p:nvPr>
        </p:nvSpPr>
        <p:spPr/>
        <p:txBody>
          <a:bodyPr/>
          <a:lstStyle/>
          <a:p>
            <a:fld id="{706F8D69-B00F-F44E-9B61-4DC184CA17F8}" type="slidenum">
              <a:rPr lang="en-US" smtClean="0"/>
              <a:pPr/>
              <a:t>65</a:t>
            </a:fld>
            <a:endParaRPr lang="en-US"/>
          </a:p>
        </p:txBody>
      </p:sp>
    </p:spTree>
    <p:extLst>
      <p:ext uri="{BB962C8B-B14F-4D97-AF65-F5344CB8AC3E}">
        <p14:creationId xmlns:p14="http://schemas.microsoft.com/office/powerpoint/2010/main" val="3439242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8E24166-AD37-654E-B413-36AB5B27FB58}" type="slidenum">
              <a:rPr lang="en-US" sz="1200"/>
              <a:pPr eaLnBrk="1" hangingPunct="1"/>
              <a:t>7</a:t>
            </a:fld>
            <a:endParaRPr lang="en-US" sz="120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baseline="0" dirty="0" smtClean="0">
              <a:latin typeface="Arial" charset="0"/>
              <a:ea typeface="ＭＳ Ｐゴシック" charset="0"/>
              <a:cs typeface="ＭＳ Ｐゴシック" charset="0"/>
            </a:endParaRPr>
          </a:p>
          <a:p>
            <a:pPr eaLnBrk="1" hangingPunct="1"/>
            <a:endParaRPr lang="en-US" baseline="0" dirty="0" smtClean="0">
              <a:latin typeface="Arial" charset="0"/>
              <a:ea typeface="ＭＳ Ｐゴシック" charset="0"/>
              <a:cs typeface="ＭＳ Ｐゴシック" charset="0"/>
            </a:endParaRPr>
          </a:p>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Render thread does serial processing of visibility for each player view</a:t>
            </a:r>
          </a:p>
          <a:p>
            <a:r>
              <a:rPr lang="en-US" dirty="0" smtClean="0"/>
              <a:t>Sequentially submit to the GPU</a:t>
            </a:r>
          </a:p>
          <a:p>
            <a:pPr rtl="0" fontAlgn="ctr"/>
            <a:r>
              <a:rPr lang="en-US" sz="1000" kern="1200" dirty="0" smtClean="0">
                <a:solidFill>
                  <a:schemeClr val="tx1"/>
                </a:solidFill>
                <a:effectLst/>
                <a:latin typeface="Arial" pitchFamily="-108" charset="0"/>
                <a:ea typeface="ＭＳ Ｐゴシック" pitchFamily="-108" charset="-128"/>
                <a:cs typeface="ＭＳ Ｐゴシック" pitchFamily="-108" charset="-128"/>
              </a:rPr>
              <a:t>For each viewport, we compute:</a:t>
            </a:r>
            <a:r>
              <a:rPr lang="en-US" sz="1000" kern="1200" baseline="0" dirty="0" smtClean="0">
                <a:solidFill>
                  <a:schemeClr val="tx1"/>
                </a:solidFill>
                <a:effectLst/>
                <a:latin typeface="Arial" pitchFamily="-108" charset="0"/>
                <a:ea typeface="ＭＳ Ｐゴシック" pitchFamily="-108" charset="-128"/>
                <a:cs typeface="ＭＳ Ｐゴシック" pitchFamily="-108" charset="-128"/>
              </a:rPr>
              <a:t> </a:t>
            </a:r>
            <a:endParaRPr lang="en-US" dirty="0" smtClean="0">
              <a:effectLst/>
            </a:endParaRPr>
          </a:p>
          <a:p>
            <a:pPr lvl="1" rtl="0" fontAlgn="ctr"/>
            <a:r>
              <a:rPr lang="en-US" sz="1000" kern="1200" dirty="0" smtClean="0">
                <a:solidFill>
                  <a:schemeClr val="tx1"/>
                </a:solidFill>
                <a:effectLst/>
                <a:latin typeface="Arial" pitchFamily="-108" charset="0"/>
                <a:ea typeface="ＭＳ Ｐゴシック" pitchFamily="-108" charset="-128"/>
                <a:cs typeface="+mn-cs"/>
              </a:rPr>
              <a:t>Visibility</a:t>
            </a:r>
            <a:endParaRPr lang="en-US" dirty="0" smtClean="0">
              <a:effectLst/>
            </a:endParaRPr>
          </a:p>
          <a:p>
            <a:pPr lvl="1" rtl="0" fontAlgn="ctr"/>
            <a:r>
              <a:rPr lang="en-US" sz="1000" kern="1200" dirty="0" smtClean="0">
                <a:solidFill>
                  <a:schemeClr val="tx1"/>
                </a:solidFill>
                <a:effectLst/>
                <a:latin typeface="Arial" pitchFamily="-108" charset="0"/>
                <a:ea typeface="ＭＳ Ｐゴシック" pitchFamily="-108" charset="-128"/>
                <a:cs typeface="+mn-cs"/>
              </a:rPr>
              <a:t>Submission, which has direct access to all of the </a:t>
            </a:r>
            <a:r>
              <a:rPr lang="en-US" sz="1000" kern="1200" dirty="0" err="1" smtClean="0">
                <a:solidFill>
                  <a:schemeClr val="tx1"/>
                </a:solidFill>
                <a:effectLst/>
                <a:latin typeface="Arial" pitchFamily="-108" charset="0"/>
                <a:ea typeface="ＭＳ Ｐゴシック" pitchFamily="-108" charset="-128"/>
                <a:cs typeface="+mn-cs"/>
              </a:rPr>
              <a:t>gamestate</a:t>
            </a:r>
            <a:r>
              <a:rPr lang="en-US" sz="1000" kern="1200" dirty="0" smtClean="0">
                <a:solidFill>
                  <a:schemeClr val="tx1"/>
                </a:solidFill>
                <a:effectLst/>
                <a:latin typeface="Arial" pitchFamily="-108" charset="0"/>
                <a:ea typeface="ＭＳ Ｐゴシック" pitchFamily="-108" charset="-128"/>
                <a:cs typeface="+mn-cs"/>
              </a:rPr>
              <a:t> mirror at all times</a:t>
            </a:r>
            <a:endParaRPr lang="en-US" dirty="0" smtClean="0">
              <a:effectLst/>
            </a:endParaRPr>
          </a:p>
        </p:txBody>
      </p:sp>
      <p:sp>
        <p:nvSpPr>
          <p:cNvPr id="4" name="Slide Number Placeholder 3"/>
          <p:cNvSpPr>
            <a:spLocks noGrp="1"/>
          </p:cNvSpPr>
          <p:nvPr>
            <p:ph type="sldNum" sz="quarter" idx="10"/>
          </p:nvPr>
        </p:nvSpPr>
        <p:spPr/>
        <p:txBody>
          <a:bodyPr/>
          <a:lstStyle/>
          <a:p>
            <a:fld id="{706F8D69-B00F-F44E-9B61-4DC184CA17F8}" type="slidenum">
              <a:rPr lang="en-US" smtClean="0"/>
              <a:pPr/>
              <a:t>66</a:t>
            </a:fld>
            <a:endParaRPr lang="en-US"/>
          </a:p>
        </p:txBody>
      </p:sp>
    </p:spTree>
    <p:extLst>
      <p:ext uri="{BB962C8B-B14F-4D97-AF65-F5344CB8AC3E}">
        <p14:creationId xmlns:p14="http://schemas.microsoft.com/office/powerpoint/2010/main" val="34392422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000" kern="1200" dirty="0" smtClean="0">
                <a:solidFill>
                  <a:schemeClr val="tx1"/>
                </a:solidFill>
                <a:effectLst/>
                <a:latin typeface="Arial" pitchFamily="-108" charset="0"/>
                <a:ea typeface="ＭＳ Ｐゴシック" pitchFamily="-108" charset="-128"/>
                <a:cs typeface="ＭＳ Ｐゴシック" pitchFamily="-108" charset="-128"/>
              </a:rPr>
              <a:t>As you</a:t>
            </a:r>
            <a:r>
              <a:rPr lang="en-US" sz="1000" kern="1200" baseline="0" dirty="0" smtClean="0">
                <a:solidFill>
                  <a:schemeClr val="tx1"/>
                </a:solidFill>
                <a:effectLst/>
                <a:latin typeface="Arial" pitchFamily="-108" charset="0"/>
                <a:ea typeface="ＭＳ Ｐゴシック" pitchFamily="-108" charset="-128"/>
                <a:cs typeface="ＭＳ Ｐゴシック" pitchFamily="-108" charset="-128"/>
              </a:rPr>
              <a:t> can see, our utilization of the overall system varied by the HW thread, with many threads having loads of under utilized CPU time, and some threads (simulation, render loop, and in bursts </a:t>
            </a:r>
            <a:r>
              <a:rPr lang="en-US" sz="1000" kern="1200" baseline="0" dirty="0" err="1" smtClean="0">
                <a:solidFill>
                  <a:schemeClr val="tx1"/>
                </a:solidFill>
                <a:effectLst/>
                <a:latin typeface="Arial" pitchFamily="-108" charset="0"/>
                <a:ea typeface="ＭＳ Ｐゴシック" pitchFamily="-108" charset="-128"/>
                <a:cs typeface="ＭＳ Ｐゴシック" pitchFamily="-108" charset="-128"/>
              </a:rPr>
              <a:t>async</a:t>
            </a:r>
            <a:r>
              <a:rPr lang="en-US" sz="1000" kern="1200" baseline="0" dirty="0" smtClean="0">
                <a:solidFill>
                  <a:schemeClr val="tx1"/>
                </a:solidFill>
                <a:effectLst/>
                <a:latin typeface="Arial" pitchFamily="-108" charset="0"/>
                <a:ea typeface="ＭＳ Ｐゴシック" pitchFamily="-108" charset="-128"/>
                <a:cs typeface="ＭＳ Ｐゴシック" pitchFamily="-108" charset="-128"/>
              </a:rPr>
              <a:t> thread) having much heavier utilization. </a:t>
            </a:r>
            <a:endParaRPr lang="en-US" dirty="0" smtClean="0"/>
          </a:p>
          <a:p>
            <a:pPr rtl="0" fontAlgn="t"/>
            <a:endParaRPr lang="en-US" sz="1000" kern="1200" dirty="0" smtClean="0">
              <a:solidFill>
                <a:schemeClr val="tx1"/>
              </a:solidFill>
              <a:effectLst/>
              <a:latin typeface="Arial" pitchFamily="-108" charset="0"/>
              <a:ea typeface="ＭＳ Ｐゴシック" pitchFamily="-108" charset="-128"/>
              <a:cs typeface="ＭＳ Ｐゴシック" pitchFamily="-108" charset="-128"/>
            </a:endParaRPr>
          </a:p>
          <a:p>
            <a:endParaRPr lang="en-US" dirty="0"/>
          </a:p>
        </p:txBody>
      </p:sp>
      <p:sp>
        <p:nvSpPr>
          <p:cNvPr id="4" name="Slide Number Placeholder 3"/>
          <p:cNvSpPr>
            <a:spLocks noGrp="1"/>
          </p:cNvSpPr>
          <p:nvPr>
            <p:ph type="sldNum" sz="quarter" idx="10"/>
          </p:nvPr>
        </p:nvSpPr>
        <p:spPr/>
        <p:txBody>
          <a:bodyPr/>
          <a:lstStyle/>
          <a:p>
            <a:fld id="{706F8D69-B00F-F44E-9B61-4DC184CA17F8}" type="slidenum">
              <a:rPr lang="en-US" smtClean="0"/>
              <a:pPr/>
              <a:t>67</a:t>
            </a:fld>
            <a:endParaRPr lang="en-US"/>
          </a:p>
        </p:txBody>
      </p:sp>
    </p:spTree>
    <p:extLst>
      <p:ext uri="{BB962C8B-B14F-4D97-AF65-F5344CB8AC3E}">
        <p14:creationId xmlns:p14="http://schemas.microsoft.com/office/powerpoint/2010/main" val="34392422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000" kern="1200" dirty="0" smtClean="0">
                <a:solidFill>
                  <a:schemeClr val="tx1"/>
                </a:solidFill>
                <a:latin typeface="Arial" charset="0"/>
                <a:ea typeface="ＭＳ Ｐゴシック" pitchFamily="-108" charset="-128"/>
                <a:cs typeface="Arial" charset="0"/>
              </a:rPr>
              <a:t>The challenge with coarse-grain multi-threading </a:t>
            </a:r>
            <a:r>
              <a:rPr lang="en-US" sz="1000" kern="1200" baseline="0" dirty="0" smtClean="0">
                <a:solidFill>
                  <a:schemeClr val="tx1"/>
                </a:solidFill>
                <a:latin typeface="Arial" charset="0"/>
                <a:ea typeface="ＭＳ Ｐゴシック" pitchFamily="-108" charset="-128"/>
                <a:cs typeface="Arial" charset="0"/>
              </a:rPr>
              <a:t>is that with static load balancing we are always paying for the maximum workload for each thread. However, in many cases, we may have threads that are underutilized (busy wait circumstances, for example, or because there isn’t sufficient workload in a given frame). With coarse grain manual synchronization, we can’t dynamically load balance. </a:t>
            </a:r>
            <a:endParaRPr lang="en-US" baseline="0" dirty="0" smtClean="0"/>
          </a:p>
          <a:p>
            <a:pPr rtl="0" fontAlgn="t"/>
            <a:endParaRPr lang="en-US" sz="1000" kern="1200" dirty="0" smtClean="0">
              <a:solidFill>
                <a:schemeClr val="tx1"/>
              </a:solidFill>
              <a:effectLst/>
              <a:latin typeface="Arial" pitchFamily="-108" charset="0"/>
              <a:ea typeface="ＭＳ Ｐゴシック" pitchFamily="-108" charset="-128"/>
              <a:cs typeface="ＭＳ Ｐゴシック" pitchFamily="-108" charset="-128"/>
            </a:endParaRPr>
          </a:p>
          <a:p>
            <a:endParaRPr lang="en-US" dirty="0"/>
          </a:p>
        </p:txBody>
      </p:sp>
      <p:sp>
        <p:nvSpPr>
          <p:cNvPr id="4" name="Slide Number Placeholder 3"/>
          <p:cNvSpPr>
            <a:spLocks noGrp="1"/>
          </p:cNvSpPr>
          <p:nvPr>
            <p:ph type="sldNum" sz="quarter" idx="10"/>
          </p:nvPr>
        </p:nvSpPr>
        <p:spPr/>
        <p:txBody>
          <a:bodyPr/>
          <a:lstStyle/>
          <a:p>
            <a:fld id="{706F8D69-B00F-F44E-9B61-4DC184CA17F8}" type="slidenum">
              <a:rPr lang="en-US" smtClean="0"/>
              <a:pPr/>
              <a:t>68</a:t>
            </a:fld>
            <a:endParaRPr lang="en-US"/>
          </a:p>
        </p:txBody>
      </p:sp>
    </p:spTree>
    <p:extLst>
      <p:ext uri="{BB962C8B-B14F-4D97-AF65-F5344CB8AC3E}">
        <p14:creationId xmlns:p14="http://schemas.microsoft.com/office/powerpoint/2010/main" val="34392422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6F8D69-B00F-F44E-9B61-4DC184CA17F8}" type="slidenum">
              <a:rPr lang="en-US" smtClean="0"/>
              <a:pPr/>
              <a:t>69</a:t>
            </a:fld>
            <a:endParaRPr lang="en-US"/>
          </a:p>
        </p:txBody>
      </p:sp>
    </p:spTree>
    <p:extLst>
      <p:ext uri="{BB962C8B-B14F-4D97-AF65-F5344CB8AC3E}">
        <p14:creationId xmlns:p14="http://schemas.microsoft.com/office/powerpoint/2010/main" val="23144186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We can immediately</a:t>
            </a:r>
            <a:r>
              <a:rPr lang="en-US" baseline="0" dirty="0" smtClean="0"/>
              <a:t> start looking at the fact that we’re currently mirroring the entirety of game state prior to computing visibility and rendering. </a:t>
            </a:r>
            <a:endParaRPr lang="en-US" dirty="0" smtClean="0"/>
          </a:p>
          <a:p>
            <a:r>
              <a:rPr lang="en-US" baseline="0" dirty="0" smtClean="0"/>
              <a:t>This incurs performance cost in both ms for memcopy and actual double-buffering of the entire game state.</a:t>
            </a:r>
            <a:endParaRPr lang="en-US" dirty="0"/>
          </a:p>
        </p:txBody>
      </p:sp>
      <p:sp>
        <p:nvSpPr>
          <p:cNvPr id="4" name="Slide Number Placeholder 3"/>
          <p:cNvSpPr>
            <a:spLocks noGrp="1"/>
          </p:cNvSpPr>
          <p:nvPr>
            <p:ph type="sldNum" sz="quarter" idx="10"/>
          </p:nvPr>
        </p:nvSpPr>
        <p:spPr/>
        <p:txBody>
          <a:bodyPr/>
          <a:lstStyle/>
          <a:p>
            <a:fld id="{706F8D69-B00F-F44E-9B61-4DC184CA17F8}" type="slidenum">
              <a:rPr lang="en-US" smtClean="0"/>
              <a:pPr/>
              <a:t>70</a:t>
            </a:fld>
            <a:endParaRPr lang="en-US"/>
          </a:p>
        </p:txBody>
      </p:sp>
    </p:spTree>
    <p:extLst>
      <p:ext uri="{BB962C8B-B14F-4D97-AF65-F5344CB8AC3E}">
        <p14:creationId xmlns:p14="http://schemas.microsoft.com/office/powerpoint/2010/main" val="18760739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sz="1000" dirty="0" smtClean="0"/>
              <a:t>Previously couldn’t compute visibility </a:t>
            </a:r>
            <a:r>
              <a:rPr lang="en-US" sz="1000" i="1" dirty="0" smtClean="0"/>
              <a:t>until after </a:t>
            </a:r>
            <a:r>
              <a:rPr lang="en-US" sz="1000" dirty="0" smtClean="0"/>
              <a:t>game state update finished. Furthermore, all visibility computation was</a:t>
            </a:r>
            <a:r>
              <a:rPr lang="en-US" sz="1000" baseline="0" dirty="0" smtClean="0"/>
              <a:t> done serially on the render thread. However, we had loads of CPU time under utilized during simulation game tick – yet the question is – how do we move visibility computation to utilize those threads better?</a:t>
            </a:r>
            <a:r>
              <a:rPr lang="en-US" sz="1000" dirty="0" smtClean="0"/>
              <a:t/>
            </a:r>
            <a:br>
              <a:rPr lang="en-US" sz="1000" dirty="0" smtClean="0"/>
            </a:b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000" dirty="0" smtClean="0"/>
          </a:p>
          <a:p>
            <a:endParaRPr lang="en-US" dirty="0"/>
          </a:p>
        </p:txBody>
      </p:sp>
      <p:sp>
        <p:nvSpPr>
          <p:cNvPr id="4" name="Slide Number Placeholder 3"/>
          <p:cNvSpPr>
            <a:spLocks noGrp="1"/>
          </p:cNvSpPr>
          <p:nvPr>
            <p:ph type="sldNum" sz="quarter" idx="10"/>
          </p:nvPr>
        </p:nvSpPr>
        <p:spPr/>
        <p:txBody>
          <a:bodyPr/>
          <a:lstStyle/>
          <a:p>
            <a:fld id="{706F8D69-B00F-F44E-9B61-4DC184CA17F8}" type="slidenum">
              <a:rPr lang="en-US" smtClean="0"/>
              <a:pPr/>
              <a:t>71</a:t>
            </a:fld>
            <a:endParaRPr lang="en-US"/>
          </a:p>
        </p:txBody>
      </p:sp>
    </p:spTree>
    <p:extLst>
      <p:ext uri="{BB962C8B-B14F-4D97-AF65-F5344CB8AC3E}">
        <p14:creationId xmlns:p14="http://schemas.microsoft.com/office/powerpoint/2010/main" val="12275999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consider inverting</a:t>
            </a:r>
            <a:r>
              <a:rPr lang="en-US" baseline="0" dirty="0" smtClean="0"/>
              <a:t> the operation – start by computing visibility for current thread, and </a:t>
            </a:r>
            <a:r>
              <a:rPr lang="en-US" i="1" baseline="0" dirty="0" smtClean="0"/>
              <a:t>then extract and prepare data </a:t>
            </a:r>
            <a:r>
              <a:rPr lang="en-US" i="0" baseline="0" dirty="0" smtClean="0"/>
              <a:t>only for visible objects. </a:t>
            </a:r>
            <a:endParaRPr lang="en-US" dirty="0"/>
          </a:p>
        </p:txBody>
      </p:sp>
      <p:sp>
        <p:nvSpPr>
          <p:cNvPr id="4" name="Slide Number Placeholder 3"/>
          <p:cNvSpPr>
            <a:spLocks noGrp="1"/>
          </p:cNvSpPr>
          <p:nvPr>
            <p:ph type="sldNum" sz="quarter" idx="10"/>
          </p:nvPr>
        </p:nvSpPr>
        <p:spPr/>
        <p:txBody>
          <a:bodyPr/>
          <a:lstStyle/>
          <a:p>
            <a:fld id="{706F8D69-B00F-F44E-9B61-4DC184CA17F8}" type="slidenum">
              <a:rPr lang="en-US" smtClean="0"/>
              <a:pPr/>
              <a:t>72</a:t>
            </a:fld>
            <a:endParaRPr lang="en-US"/>
          </a:p>
        </p:txBody>
      </p:sp>
    </p:spTree>
    <p:extLst>
      <p:ext uri="{BB962C8B-B14F-4D97-AF65-F5344CB8AC3E}">
        <p14:creationId xmlns:p14="http://schemas.microsoft.com/office/powerpoint/2010/main" val="79129644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i="0" baseline="0" dirty="0" smtClean="0"/>
              <a:t>This ensures that our transient mirror of game state data is going to be significantly smaller – we always assume that number of visible objects is going to be significantly smaller than the entirety of the world. </a:t>
            </a:r>
            <a:endParaRPr lang="en-US" dirty="0" smtClean="0"/>
          </a:p>
          <a:p>
            <a:endParaRPr lang="en-US" dirty="0"/>
          </a:p>
        </p:txBody>
      </p:sp>
      <p:sp>
        <p:nvSpPr>
          <p:cNvPr id="4" name="Slide Number Placeholder 3"/>
          <p:cNvSpPr>
            <a:spLocks noGrp="1"/>
          </p:cNvSpPr>
          <p:nvPr>
            <p:ph type="sldNum" sz="quarter" idx="10"/>
          </p:nvPr>
        </p:nvSpPr>
        <p:spPr/>
        <p:txBody>
          <a:bodyPr/>
          <a:lstStyle/>
          <a:p>
            <a:fld id="{706F8D69-B00F-F44E-9B61-4DC184CA17F8}" type="slidenum">
              <a:rPr lang="en-US" smtClean="0"/>
              <a:pPr/>
              <a:t>73</a:t>
            </a:fld>
            <a:endParaRPr lang="en-US"/>
          </a:p>
        </p:txBody>
      </p:sp>
    </p:spTree>
    <p:extLst>
      <p:ext uri="{BB962C8B-B14F-4D97-AF65-F5344CB8AC3E}">
        <p14:creationId xmlns:p14="http://schemas.microsoft.com/office/powerpoint/2010/main" val="14765876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thing we can do to</a:t>
            </a:r>
            <a:r>
              <a:rPr lang="en-US" baseline="0" dirty="0" smtClean="0"/>
              <a:t> reduce overall CPU latency for visibility computations is to convert visibility computations into jobs. Each viewport’s visibility can be moved into a job, and we can use job dependency to express dependency on the results of visibility computations for one view on another. </a:t>
            </a:r>
            <a:endParaRPr lang="en-US" dirty="0"/>
          </a:p>
        </p:txBody>
      </p:sp>
      <p:sp>
        <p:nvSpPr>
          <p:cNvPr id="4" name="Slide Number Placeholder 3"/>
          <p:cNvSpPr>
            <a:spLocks noGrp="1"/>
          </p:cNvSpPr>
          <p:nvPr>
            <p:ph type="sldNum" sz="quarter" idx="10"/>
          </p:nvPr>
        </p:nvSpPr>
        <p:spPr/>
        <p:txBody>
          <a:bodyPr/>
          <a:lstStyle/>
          <a:p>
            <a:fld id="{706F8D69-B00F-F44E-9B61-4DC184CA17F8}" type="slidenum">
              <a:rPr lang="en-US" smtClean="0"/>
              <a:pPr/>
              <a:t>74</a:t>
            </a:fld>
            <a:endParaRPr lang="en-US"/>
          </a:p>
        </p:txBody>
      </p:sp>
    </p:spTree>
    <p:extLst>
      <p:ext uri="{BB962C8B-B14F-4D97-AF65-F5344CB8AC3E}">
        <p14:creationId xmlns:p14="http://schemas.microsoft.com/office/powerpoint/2010/main" val="5612418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if</a:t>
            </a:r>
            <a:r>
              <a:rPr lang="en-US" baseline="0" dirty="0" smtClean="0"/>
              <a:t> we simply add visibility computation to happen during the game tick on the simulation thread in a brute force manner (even by moving it into jobs), all we would accomplish is lighten the load on the render thread – and increase the workload on simulation thread. We want to ensure that we’re reducing the overall input latency. </a:t>
            </a:r>
          </a:p>
          <a:p>
            <a:endParaRPr lang="en-US" baseline="0" dirty="0" smtClean="0"/>
          </a:p>
          <a:p>
            <a:r>
              <a:rPr lang="en-US" baseline="0" dirty="0" smtClean="0"/>
              <a:t>To accomplish that, we can </a:t>
            </a:r>
            <a:r>
              <a:rPr lang="en-US" b="1" baseline="0" dirty="0" smtClean="0"/>
              <a:t>start visibility computation for static environment </a:t>
            </a:r>
            <a:r>
              <a:rPr lang="en-US" b="0" i="0" baseline="0" dirty="0" smtClean="0"/>
              <a:t>as early as possible in the frame. And that’s the bulk of visibility computation!. We compute our predictive camera envelope as before, and as soon as we know it, we start conservative visibility computation for our views. This ensures that we’re never going to see an object dropped, rather, we might have some additional objects rendered in the worst case scenario. So no visible pops!. </a:t>
            </a:r>
          </a:p>
          <a:p>
            <a:endParaRPr lang="en-US" b="0" i="0" baseline="0" dirty="0" smtClean="0"/>
          </a:p>
          <a:p>
            <a:r>
              <a:rPr lang="en-US" b="0" i="0" baseline="0" dirty="0" smtClean="0"/>
              <a:t>This in itself allows us to stagger visibility computation and reduce overall CPU latency for the simulation game tick (because we now can finish visibility computations much earlier in the frame). And as soon as we know the results of static visibility computation, we can start performing other operations (extracting game state, etc.)</a:t>
            </a:r>
            <a:endParaRPr lang="en-US" dirty="0"/>
          </a:p>
        </p:txBody>
      </p:sp>
      <p:sp>
        <p:nvSpPr>
          <p:cNvPr id="4" name="Slide Number Placeholder 3"/>
          <p:cNvSpPr>
            <a:spLocks noGrp="1"/>
          </p:cNvSpPr>
          <p:nvPr>
            <p:ph type="sldNum" sz="quarter" idx="10"/>
          </p:nvPr>
        </p:nvSpPr>
        <p:spPr/>
        <p:txBody>
          <a:bodyPr/>
          <a:lstStyle/>
          <a:p>
            <a:fld id="{706F8D69-B00F-F44E-9B61-4DC184CA17F8}" type="slidenum">
              <a:rPr lang="en-US" smtClean="0"/>
              <a:pPr/>
              <a:t>75</a:t>
            </a:fld>
            <a:endParaRPr lang="en-US"/>
          </a:p>
        </p:txBody>
      </p:sp>
    </p:spTree>
    <p:extLst>
      <p:ext uri="{BB962C8B-B14F-4D97-AF65-F5344CB8AC3E}">
        <p14:creationId xmlns:p14="http://schemas.microsoft.com/office/powerpoint/2010/main" val="561241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Halo</a:t>
            </a:r>
            <a:r>
              <a:rPr lang="en-US" baseline="0" dirty="0" smtClean="0"/>
              <a:t> series of games, our solution to visibility an spatial connectivity is centered around cells and portals. To build a Halo level, we require water tight shell geometry. The artists construct these shells in 3D studio max. To segment one part of the world from another, an artist and designer must manually place portals, these are convex planar objects </a:t>
            </a:r>
            <a:r>
              <a:rPr lang="en-US" baseline="0" dirty="0" err="1" smtClean="0"/>
              <a:t>stiched</a:t>
            </a:r>
            <a:r>
              <a:rPr lang="en-US" baseline="0" dirty="0" smtClean="0"/>
              <a:t> into the shell geometry and they provide a two way link between adjacent spaces. To build the cell structure, we first build a BSP tree from the shell polygons. The resulting BSP leaves are convex volume of space. This BSP tree provides an association of every point in space, with its BSP leave. We also build a connectivity map of how the leaves are connected. We then flood fill the </a:t>
            </a:r>
            <a:r>
              <a:rPr lang="en-US" baseline="0" dirty="0" err="1" smtClean="0"/>
              <a:t>bsp</a:t>
            </a:r>
            <a:r>
              <a:rPr lang="en-US" baseline="0" dirty="0" smtClean="0"/>
              <a:t> leaves into cells, and the flood fill stops at a portal or a solid leaf. Finally, we build cell to cell connectivity, with portals as the links between them. </a:t>
            </a:r>
            <a:endParaRPr lang="en-US" dirty="0"/>
          </a:p>
        </p:txBody>
      </p:sp>
      <p:sp>
        <p:nvSpPr>
          <p:cNvPr id="4" name="Slide Number Placeholder 3"/>
          <p:cNvSpPr>
            <a:spLocks noGrp="1"/>
          </p:cNvSpPr>
          <p:nvPr>
            <p:ph type="sldNum" sz="quarter" idx="10"/>
          </p:nvPr>
        </p:nvSpPr>
        <p:spPr/>
        <p:txBody>
          <a:bodyPr/>
          <a:lstStyle/>
          <a:p>
            <a:fld id="{706F8D69-B00F-F44E-9B61-4DC184CA17F8}" type="slidenum">
              <a:rPr lang="en-US" smtClean="0"/>
              <a:pPr/>
              <a:t>8</a:t>
            </a:fld>
            <a:endParaRPr lang="en-US"/>
          </a:p>
        </p:txBody>
      </p:sp>
    </p:spTree>
    <p:extLst>
      <p:ext uri="{BB962C8B-B14F-4D97-AF65-F5344CB8AC3E}">
        <p14:creationId xmlns:p14="http://schemas.microsoft.com/office/powerpoint/2010/main" val="246145875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other improvement we can add is to only run expensive CPU operations as jobs for visible object only. This is done as part render prepare operations, which include data extraction from game state and running objects prepare jobs. These jobs include render-only functionality, such as any CPU vertex operations (skinning, simulation, etc.), polygon sorting or any transparency sorting, etc.</a:t>
            </a:r>
            <a:endParaRPr lang="en-US" dirty="0"/>
          </a:p>
        </p:txBody>
      </p:sp>
      <p:sp>
        <p:nvSpPr>
          <p:cNvPr id="4" name="Slide Number Placeholder 3"/>
          <p:cNvSpPr>
            <a:spLocks noGrp="1"/>
          </p:cNvSpPr>
          <p:nvPr>
            <p:ph type="sldNum" sz="quarter" idx="10"/>
          </p:nvPr>
        </p:nvSpPr>
        <p:spPr/>
        <p:txBody>
          <a:bodyPr/>
          <a:lstStyle/>
          <a:p>
            <a:fld id="{706F8D69-B00F-F44E-9B61-4DC184CA17F8}" type="slidenum">
              <a:rPr lang="en-US" smtClean="0"/>
              <a:pPr/>
              <a:t>76</a:t>
            </a:fld>
            <a:endParaRPr lang="en-US"/>
          </a:p>
        </p:txBody>
      </p:sp>
    </p:spTree>
    <p:extLst>
      <p:ext uri="{BB962C8B-B14F-4D97-AF65-F5344CB8AC3E}">
        <p14:creationId xmlns:p14="http://schemas.microsoft.com/office/powerpoint/2010/main" val="56124180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000" b="0" kern="1200" dirty="0" smtClean="0">
                <a:solidFill>
                  <a:schemeClr val="tx1"/>
                </a:solidFill>
                <a:effectLst/>
                <a:latin typeface="Arial" pitchFamily="-108" charset="0"/>
                <a:ea typeface="ＭＳ Ｐゴシック" pitchFamily="-108" charset="-128"/>
              </a:rPr>
              <a:t>So with that in mind, let’s take a look at the improved game loop.</a:t>
            </a:r>
            <a:r>
              <a:rPr lang="en-US" sz="1000" b="0" kern="1200" baseline="0" dirty="0" smtClean="0">
                <a:solidFill>
                  <a:schemeClr val="tx1"/>
                </a:solidFill>
                <a:effectLst/>
                <a:latin typeface="Arial" pitchFamily="-108" charset="0"/>
                <a:ea typeface="ＭＳ Ｐゴシック" pitchFamily="-108" charset="-128"/>
              </a:rPr>
              <a:t> </a:t>
            </a:r>
            <a:r>
              <a:rPr lang="en-US" sz="1000" b="0" kern="1200" dirty="0" smtClean="0">
                <a:solidFill>
                  <a:schemeClr val="tx1"/>
                </a:solidFill>
                <a:effectLst/>
                <a:latin typeface="Arial" pitchFamily="-108" charset="0"/>
                <a:ea typeface="ＭＳ Ｐゴシック" pitchFamily="-108" charset="-128"/>
              </a:rPr>
              <a:t>Start</a:t>
            </a:r>
            <a:r>
              <a:rPr lang="en-US" sz="1000" b="0" kern="1200" baseline="0" dirty="0" smtClean="0">
                <a:solidFill>
                  <a:schemeClr val="tx1"/>
                </a:solidFill>
                <a:effectLst/>
                <a:latin typeface="Arial" pitchFamily="-108" charset="0"/>
                <a:ea typeface="ＭＳ Ｐゴシック" pitchFamily="-108" charset="-128"/>
              </a:rPr>
              <a:t> by doing networking receive, and then as soon as you can figure out the camera! Now – we know that in order to keep latency low this WILL NOT be the final player camera, but we can still start predictive visibility computation based on this camera information. So - </a:t>
            </a:r>
            <a:r>
              <a:rPr lang="en-US" dirty="0" smtClean="0"/>
              <a:t>Predict camera envelope at the beginning of the frame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0" dirty="0" smtClean="0">
              <a:effectLst/>
            </a:endParaRPr>
          </a:p>
        </p:txBody>
      </p:sp>
      <p:sp>
        <p:nvSpPr>
          <p:cNvPr id="4" name="Slide Number Placeholder 3"/>
          <p:cNvSpPr>
            <a:spLocks noGrp="1"/>
          </p:cNvSpPr>
          <p:nvPr>
            <p:ph type="sldNum" sz="quarter" idx="10"/>
          </p:nvPr>
        </p:nvSpPr>
        <p:spPr/>
        <p:txBody>
          <a:bodyPr/>
          <a:lstStyle/>
          <a:p>
            <a:fld id="{706F8D69-B00F-F44E-9B61-4DC184CA17F8}" type="slidenum">
              <a:rPr lang="en-US" smtClean="0"/>
              <a:pPr/>
              <a:t>77</a:t>
            </a:fld>
            <a:endParaRPr lang="en-US"/>
          </a:p>
        </p:txBody>
      </p:sp>
    </p:spTree>
    <p:extLst>
      <p:ext uri="{BB962C8B-B14F-4D97-AF65-F5344CB8AC3E}">
        <p14:creationId xmlns:p14="http://schemas.microsoft.com/office/powerpoint/2010/main" val="34392422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effectLst/>
              </a:rPr>
              <a:t>Playe</a:t>
            </a:r>
            <a:r>
              <a:rPr lang="en-US" b="0" baseline="0" dirty="0" smtClean="0">
                <a:effectLst/>
              </a:rPr>
              <a:t>r and shadow views setup</a:t>
            </a:r>
            <a:endParaRPr lang="en-US" b="0" dirty="0" smtClean="0">
              <a:effectLst/>
            </a:endParaRPr>
          </a:p>
        </p:txBody>
      </p:sp>
      <p:sp>
        <p:nvSpPr>
          <p:cNvPr id="4" name="Slide Number Placeholder 3"/>
          <p:cNvSpPr>
            <a:spLocks noGrp="1"/>
          </p:cNvSpPr>
          <p:nvPr>
            <p:ph type="sldNum" sz="quarter" idx="10"/>
          </p:nvPr>
        </p:nvSpPr>
        <p:spPr/>
        <p:txBody>
          <a:bodyPr/>
          <a:lstStyle/>
          <a:p>
            <a:fld id="{706F8D69-B00F-F44E-9B61-4DC184CA17F8}" type="slidenum">
              <a:rPr lang="en-US" smtClean="0"/>
              <a:pPr/>
              <a:t>78</a:t>
            </a:fld>
            <a:endParaRPr lang="en-US"/>
          </a:p>
        </p:txBody>
      </p:sp>
    </p:spTree>
    <p:extLst>
      <p:ext uri="{BB962C8B-B14F-4D97-AF65-F5344CB8AC3E}">
        <p14:creationId xmlns:p14="http://schemas.microsoft.com/office/powerpoint/2010/main" val="34392422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we can i</a:t>
            </a:r>
            <a:r>
              <a:rPr lang="en-US" dirty="0" smtClean="0"/>
              <a:t>mmediately start static visibility in jobs – a</a:t>
            </a:r>
            <a:r>
              <a:rPr lang="en-US" baseline="0" dirty="0" smtClean="0"/>
              <a:t> fair amount of the scene can be static geometry so this is a large chunk of final visibility computation. The resulting visibility must be conservative, so we may render a few more objects on the screen – but frame processing time is improved, so input latency is improved.</a:t>
            </a:r>
          </a:p>
          <a:p>
            <a:endParaRPr lang="en-US" baseline="0" dirty="0" smtClean="0"/>
          </a:p>
          <a:p>
            <a:r>
              <a:rPr lang="en-US" baseline="0" dirty="0" err="1" smtClean="0"/>
              <a:t>Broadphase</a:t>
            </a:r>
            <a:r>
              <a:rPr lang="en-US" baseline="0" dirty="0" smtClean="0"/>
              <a:t>: clusters.</a:t>
            </a:r>
            <a:endParaRPr lang="en-US" dirty="0" smtClean="0"/>
          </a:p>
        </p:txBody>
      </p:sp>
      <p:sp>
        <p:nvSpPr>
          <p:cNvPr id="4" name="Slide Number Placeholder 3"/>
          <p:cNvSpPr>
            <a:spLocks noGrp="1"/>
          </p:cNvSpPr>
          <p:nvPr>
            <p:ph type="sldNum" sz="quarter" idx="10"/>
          </p:nvPr>
        </p:nvSpPr>
        <p:spPr/>
        <p:txBody>
          <a:bodyPr/>
          <a:lstStyle/>
          <a:p>
            <a:fld id="{706F8D69-B00F-F44E-9B61-4DC184CA17F8}" type="slidenum">
              <a:rPr lang="en-US" smtClean="0"/>
              <a:pPr/>
              <a:t>79</a:t>
            </a:fld>
            <a:endParaRPr lang="en-US"/>
          </a:p>
        </p:txBody>
      </p:sp>
    </p:spTree>
    <p:extLst>
      <p:ext uri="{BB962C8B-B14F-4D97-AF65-F5344CB8AC3E}">
        <p14:creationId xmlns:p14="http://schemas.microsoft.com/office/powerpoint/2010/main" val="343924226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kern="1200" dirty="0" smtClean="0">
                <a:solidFill>
                  <a:schemeClr val="tx1"/>
                </a:solidFill>
                <a:effectLst/>
                <a:latin typeface="Arial" pitchFamily="-108" charset="0"/>
                <a:ea typeface="ＭＳ Ｐゴシック" pitchFamily="-108" charset="-128"/>
              </a:rPr>
              <a:t>Next we</a:t>
            </a:r>
            <a:r>
              <a:rPr lang="en-US" sz="1000" b="0" kern="1200" baseline="0" dirty="0" smtClean="0">
                <a:solidFill>
                  <a:schemeClr val="tx1"/>
                </a:solidFill>
                <a:effectLst/>
                <a:latin typeface="Arial" pitchFamily="-108" charset="0"/>
                <a:ea typeface="ＭＳ Ｐゴシック" pitchFamily="-108" charset="-128"/>
              </a:rPr>
              <a:t> are going o</a:t>
            </a:r>
            <a:r>
              <a:rPr lang="en-US" sz="1000" b="0" kern="1200" dirty="0" smtClean="0">
                <a:solidFill>
                  <a:schemeClr val="tx1"/>
                </a:solidFill>
                <a:effectLst/>
                <a:latin typeface="Arial" pitchFamily="-108" charset="0"/>
                <a:ea typeface="ＭＳ Ｐゴシック" pitchFamily="-108" charset="-128"/>
              </a:rPr>
              <a:t>bject move jobs (animation decompression, curv</a:t>
            </a:r>
            <a:r>
              <a:rPr lang="en-US" sz="1000" b="0" kern="1200" baseline="0" dirty="0" smtClean="0">
                <a:solidFill>
                  <a:schemeClr val="tx1"/>
                </a:solidFill>
                <a:effectLst/>
                <a:latin typeface="Arial" pitchFamily="-108" charset="0"/>
                <a:ea typeface="ＭＳ Ｐゴシック" pitchFamily="-108" charset="-128"/>
              </a:rPr>
              <a:t>e compositing, IK)</a:t>
            </a:r>
            <a:endParaRPr lang="en-US" b="0" dirty="0" smtClean="0">
              <a:effectLst/>
            </a:endParaRPr>
          </a:p>
        </p:txBody>
      </p:sp>
      <p:sp>
        <p:nvSpPr>
          <p:cNvPr id="4" name="Slide Number Placeholder 3"/>
          <p:cNvSpPr>
            <a:spLocks noGrp="1"/>
          </p:cNvSpPr>
          <p:nvPr>
            <p:ph type="sldNum" sz="quarter" idx="10"/>
          </p:nvPr>
        </p:nvSpPr>
        <p:spPr/>
        <p:txBody>
          <a:bodyPr/>
          <a:lstStyle/>
          <a:p>
            <a:fld id="{706F8D69-B00F-F44E-9B61-4DC184CA17F8}" type="slidenum">
              <a:rPr lang="en-US" smtClean="0"/>
              <a:pPr/>
              <a:t>80</a:t>
            </a:fld>
            <a:endParaRPr lang="en-US"/>
          </a:p>
        </p:txBody>
      </p:sp>
    </p:spTree>
    <p:extLst>
      <p:ext uri="{BB962C8B-B14F-4D97-AF65-F5344CB8AC3E}">
        <p14:creationId xmlns:p14="http://schemas.microsoft.com/office/powerpoint/2010/main" val="34392422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000" dirty="0" smtClean="0"/>
              <a:t>Prepare </a:t>
            </a:r>
            <a:r>
              <a:rPr lang="en-US" sz="1000" b="1" dirty="0" smtClean="0"/>
              <a:t>static environment rendering jobs </a:t>
            </a:r>
            <a:r>
              <a:rPr lang="en-US" sz="1000" dirty="0" smtClean="0"/>
              <a:t>(bake precompiled command buffers, etc.)</a:t>
            </a:r>
            <a:endParaRPr lang="en-US" sz="1000" dirty="0"/>
          </a:p>
        </p:txBody>
      </p:sp>
      <p:sp>
        <p:nvSpPr>
          <p:cNvPr id="4" name="Slide Number Placeholder 3"/>
          <p:cNvSpPr>
            <a:spLocks noGrp="1"/>
          </p:cNvSpPr>
          <p:nvPr>
            <p:ph type="sldNum" sz="quarter" idx="10"/>
          </p:nvPr>
        </p:nvSpPr>
        <p:spPr/>
        <p:txBody>
          <a:bodyPr/>
          <a:lstStyle/>
          <a:p>
            <a:fld id="{706F8D69-B00F-F44E-9B61-4DC184CA17F8}" type="slidenum">
              <a:rPr lang="en-US" smtClean="0"/>
              <a:pPr/>
              <a:t>81</a:t>
            </a:fld>
            <a:endParaRPr lang="en-US"/>
          </a:p>
        </p:txBody>
      </p:sp>
    </p:spTree>
    <p:extLst>
      <p:ext uri="{BB962C8B-B14F-4D97-AF65-F5344CB8AC3E}">
        <p14:creationId xmlns:p14="http://schemas.microsoft.com/office/powerpoint/2010/main" val="343924226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000" dirty="0"/>
          </a:p>
        </p:txBody>
      </p:sp>
      <p:sp>
        <p:nvSpPr>
          <p:cNvPr id="4" name="Slide Number Placeholder 3"/>
          <p:cNvSpPr>
            <a:spLocks noGrp="1"/>
          </p:cNvSpPr>
          <p:nvPr>
            <p:ph type="sldNum" sz="quarter" idx="10"/>
          </p:nvPr>
        </p:nvSpPr>
        <p:spPr/>
        <p:txBody>
          <a:bodyPr/>
          <a:lstStyle/>
          <a:p>
            <a:fld id="{706F8D69-B00F-F44E-9B61-4DC184CA17F8}" type="slidenum">
              <a:rPr lang="en-US" smtClean="0"/>
              <a:pPr/>
              <a:t>82</a:t>
            </a:fld>
            <a:endParaRPr lang="en-US"/>
          </a:p>
        </p:txBody>
      </p:sp>
    </p:spTree>
    <p:extLst>
      <p:ext uri="{BB962C8B-B14F-4D97-AF65-F5344CB8AC3E}">
        <p14:creationId xmlns:p14="http://schemas.microsoft.com/office/powerpoint/2010/main" val="34392422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dirty="0" smtClean="0">
                <a:effectLst/>
              </a:rPr>
              <a:t>Once</a:t>
            </a:r>
            <a:r>
              <a:rPr lang="en-US" sz="2400" b="0" baseline="0" dirty="0" smtClean="0">
                <a:effectLst/>
              </a:rPr>
              <a:t> we finished object and physics update we can update the camera and then start computing visibility computation for dynamic objects. AT this point, the simulation thread is stalled since we need to lock </a:t>
            </a:r>
            <a:r>
              <a:rPr lang="en-US" sz="2400" b="0" baseline="0" dirty="0" err="1" smtClean="0">
                <a:effectLst/>
              </a:rPr>
              <a:t>gamestate</a:t>
            </a:r>
            <a:r>
              <a:rPr lang="en-US" sz="2400" b="0" baseline="0" dirty="0" smtClean="0">
                <a:effectLst/>
              </a:rPr>
              <a:t>.</a:t>
            </a:r>
            <a:endParaRPr lang="en-US" sz="2400" b="0" dirty="0" smtClean="0">
              <a:effectLst/>
            </a:endParaRPr>
          </a:p>
        </p:txBody>
      </p:sp>
      <p:sp>
        <p:nvSpPr>
          <p:cNvPr id="4" name="Slide Number Placeholder 3"/>
          <p:cNvSpPr>
            <a:spLocks noGrp="1"/>
          </p:cNvSpPr>
          <p:nvPr>
            <p:ph type="sldNum" sz="quarter" idx="10"/>
          </p:nvPr>
        </p:nvSpPr>
        <p:spPr/>
        <p:txBody>
          <a:bodyPr/>
          <a:lstStyle/>
          <a:p>
            <a:fld id="{706F8D69-B00F-F44E-9B61-4DC184CA17F8}" type="slidenum">
              <a:rPr lang="en-US" smtClean="0"/>
              <a:pPr/>
              <a:t>83</a:t>
            </a:fld>
            <a:endParaRPr lang="en-US"/>
          </a:p>
        </p:txBody>
      </p:sp>
    </p:spTree>
    <p:extLst>
      <p:ext uri="{BB962C8B-B14F-4D97-AF65-F5344CB8AC3E}">
        <p14:creationId xmlns:p14="http://schemas.microsoft.com/office/powerpoint/2010/main" val="343924226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effectLst/>
              </a:rPr>
              <a:t>Once we finished</a:t>
            </a:r>
            <a:r>
              <a:rPr lang="en-US" b="0" baseline="0" dirty="0" smtClean="0">
                <a:effectLst/>
              </a:rPr>
              <a:t> visibility for dynamic objects, we then extract game state data for visible dynamic objects. At that point, we unlock </a:t>
            </a:r>
            <a:r>
              <a:rPr lang="en-US" b="0" baseline="0" dirty="0" err="1" smtClean="0">
                <a:effectLst/>
              </a:rPr>
              <a:t>gamestate</a:t>
            </a:r>
            <a:r>
              <a:rPr lang="en-US" b="0" baseline="0" dirty="0" smtClean="0">
                <a:effectLst/>
              </a:rPr>
              <a:t> and simulation thread is ready to continue with further processing.</a:t>
            </a:r>
            <a:endParaRPr lang="en-US" b="0" dirty="0" smtClean="0">
              <a:effectLst/>
            </a:endParaRPr>
          </a:p>
        </p:txBody>
      </p:sp>
      <p:sp>
        <p:nvSpPr>
          <p:cNvPr id="4" name="Slide Number Placeholder 3"/>
          <p:cNvSpPr>
            <a:spLocks noGrp="1"/>
          </p:cNvSpPr>
          <p:nvPr>
            <p:ph type="sldNum" sz="quarter" idx="10"/>
          </p:nvPr>
        </p:nvSpPr>
        <p:spPr/>
        <p:txBody>
          <a:bodyPr/>
          <a:lstStyle/>
          <a:p>
            <a:fld id="{706F8D69-B00F-F44E-9B61-4DC184CA17F8}" type="slidenum">
              <a:rPr lang="en-US" smtClean="0"/>
              <a:pPr/>
              <a:t>84</a:t>
            </a:fld>
            <a:endParaRPr lang="en-US"/>
          </a:p>
        </p:txBody>
      </p:sp>
    </p:spTree>
    <p:extLst>
      <p:ext uri="{BB962C8B-B14F-4D97-AF65-F5344CB8AC3E}">
        <p14:creationId xmlns:p14="http://schemas.microsoft.com/office/powerpoint/2010/main" val="34392422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effectLst/>
              </a:rPr>
              <a:t>Then we finalize the frame packet for this</a:t>
            </a:r>
            <a:r>
              <a:rPr lang="en-US" b="0" baseline="0" dirty="0" smtClean="0">
                <a:effectLst/>
              </a:rPr>
              <a:t> frame that contains transient per-frame data ready for rendering consumption. At this point we can also run any jobs to finalize the data in the frame packet (if we need to do any further sorting of draw calls, etc.)</a:t>
            </a:r>
            <a:endParaRPr lang="en-US" b="0" dirty="0" smtClean="0">
              <a:effectLst/>
            </a:endParaRPr>
          </a:p>
        </p:txBody>
      </p:sp>
      <p:sp>
        <p:nvSpPr>
          <p:cNvPr id="4" name="Slide Number Placeholder 3"/>
          <p:cNvSpPr>
            <a:spLocks noGrp="1"/>
          </p:cNvSpPr>
          <p:nvPr>
            <p:ph type="sldNum" sz="quarter" idx="10"/>
          </p:nvPr>
        </p:nvSpPr>
        <p:spPr/>
        <p:txBody>
          <a:bodyPr/>
          <a:lstStyle/>
          <a:p>
            <a:fld id="{706F8D69-B00F-F44E-9B61-4DC184CA17F8}" type="slidenum">
              <a:rPr lang="en-US" smtClean="0"/>
              <a:pPr/>
              <a:t>85</a:t>
            </a:fld>
            <a:endParaRPr lang="en-US"/>
          </a:p>
        </p:txBody>
      </p:sp>
    </p:spTree>
    <p:extLst>
      <p:ext uri="{BB962C8B-B14F-4D97-AF65-F5344CB8AC3E}">
        <p14:creationId xmlns:p14="http://schemas.microsoft.com/office/powerpoint/2010/main" val="3439242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cells and portals approach has some clear advantages. First, the cells and portal structure is used for visibility culling, we follow a standard portal traversal scheme by recursively traverse all of the portals and progressively shrinking the viewing frustums by clipping them to portal boundaries. At the same time, the connectivity graph, with cells are the nodes and the portals are the edges, provide a way for us to tell if and how a space is connected to another, and this structure is central to many core services such from AI activation to audibility. By using the actual geometry as BSP split planes, the spatial decomposition is precise, we can tell exactly, for every point, which space it belongs to. Further more, by using solid BSPs, we can tell of a point is in valid gameplay space, or is outside of the world, which is very useful for making many of our gameplay code robust. For indoor spaces, the scheme give us reasonable </a:t>
            </a:r>
            <a:r>
              <a:rPr lang="en-US" baseline="0" dirty="0" err="1" smtClean="0"/>
              <a:t>efficicency</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706F8D69-B00F-F44E-9B61-4DC184CA17F8}" type="slidenum">
              <a:rPr lang="en-US" smtClean="0"/>
              <a:pPr/>
              <a:t>9</a:t>
            </a:fld>
            <a:endParaRPr lang="en-US"/>
          </a:p>
        </p:txBody>
      </p:sp>
    </p:spTree>
    <p:extLst>
      <p:ext uri="{BB962C8B-B14F-4D97-AF65-F5344CB8AC3E}">
        <p14:creationId xmlns:p14="http://schemas.microsoft.com/office/powerpoint/2010/main" val="349985995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effectLst/>
              </a:rPr>
              <a:t>And at this point, current</a:t>
            </a:r>
            <a:r>
              <a:rPr lang="en-US" b="0" baseline="0" dirty="0" smtClean="0">
                <a:effectLst/>
              </a:rPr>
              <a:t> frame is ready for consumption by the render submission</a:t>
            </a:r>
            <a:endParaRPr lang="en-US" b="0" dirty="0" smtClean="0">
              <a:effectLst/>
            </a:endParaRPr>
          </a:p>
        </p:txBody>
      </p:sp>
      <p:sp>
        <p:nvSpPr>
          <p:cNvPr id="4" name="Slide Number Placeholder 3"/>
          <p:cNvSpPr>
            <a:spLocks noGrp="1"/>
          </p:cNvSpPr>
          <p:nvPr>
            <p:ph type="sldNum" sz="quarter" idx="10"/>
          </p:nvPr>
        </p:nvSpPr>
        <p:spPr/>
        <p:txBody>
          <a:bodyPr/>
          <a:lstStyle/>
          <a:p>
            <a:fld id="{706F8D69-B00F-F44E-9B61-4DC184CA17F8}" type="slidenum">
              <a:rPr lang="en-US" smtClean="0"/>
              <a:pPr/>
              <a:t>86</a:t>
            </a:fld>
            <a:endParaRPr lang="en-US"/>
          </a:p>
        </p:txBody>
      </p:sp>
    </p:spTree>
    <p:extLst>
      <p:ext uri="{BB962C8B-B14F-4D97-AF65-F5344CB8AC3E}">
        <p14:creationId xmlns:p14="http://schemas.microsoft.com/office/powerpoint/2010/main" val="343924226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sz="1000" b="0" i="0" dirty="0" smtClean="0"/>
              <a:t>Render submission </a:t>
            </a:r>
            <a:r>
              <a:rPr lang="en-US" sz="1000" b="0" i="0" baseline="0" dirty="0" smtClean="0"/>
              <a:t>becomes a streamlined </a:t>
            </a:r>
            <a:r>
              <a:rPr lang="en-US" sz="1000" b="0" i="0" dirty="0" smtClean="0"/>
              <a:t>job</a:t>
            </a:r>
            <a:r>
              <a:rPr lang="en-US" sz="1000" b="0" i="0" baseline="0" dirty="0" smtClean="0"/>
              <a:t> and just submits the draw commands based on the contents of the prepared frame packet to the GPU directly. </a:t>
            </a:r>
            <a:r>
              <a:rPr lang="en-US" sz="1000" kern="1200" dirty="0" smtClean="0">
                <a:solidFill>
                  <a:schemeClr val="tx1"/>
                </a:solidFill>
                <a:effectLst/>
                <a:latin typeface="Arial" pitchFamily="-108" charset="0"/>
                <a:ea typeface="ＭＳ Ｐゴシック" pitchFamily="-108" charset="-128"/>
                <a:cs typeface="+mn-cs"/>
              </a:rPr>
              <a:t>Submit operates on the output of prepare, and statically cached renderable data and submits GPU commands.  Submit has no access to </a:t>
            </a:r>
            <a:r>
              <a:rPr lang="en-US" sz="1000" kern="1200" dirty="0" err="1" smtClean="0">
                <a:solidFill>
                  <a:schemeClr val="tx1"/>
                </a:solidFill>
                <a:effectLst/>
                <a:latin typeface="Arial" pitchFamily="-108" charset="0"/>
                <a:ea typeface="ＭＳ Ｐゴシック" pitchFamily="-108" charset="-128"/>
                <a:cs typeface="+mn-cs"/>
              </a:rPr>
              <a:t>gamestate</a:t>
            </a:r>
            <a:r>
              <a:rPr lang="en-US" sz="1000" kern="1200" dirty="0" smtClean="0">
                <a:solidFill>
                  <a:schemeClr val="tx1"/>
                </a:solidFill>
                <a:effectLst/>
                <a:latin typeface="Arial" pitchFamily="-108" charset="0"/>
                <a:ea typeface="ＭＳ Ｐゴシック" pitchFamily="-108" charset="-128"/>
                <a:cs typeface="+mn-cs"/>
              </a:rPr>
              <a:t>,</a:t>
            </a:r>
            <a:r>
              <a:rPr lang="en-US" sz="1000" kern="1200" baseline="0" dirty="0" smtClean="0">
                <a:solidFill>
                  <a:schemeClr val="tx1"/>
                </a:solidFill>
                <a:effectLst/>
                <a:latin typeface="Arial" pitchFamily="-108" charset="0"/>
                <a:ea typeface="ＭＳ Ｐゴシック" pitchFamily="-108" charset="-128"/>
                <a:cs typeface="+mn-cs"/>
              </a:rPr>
              <a:t> it’s an output processor only (outputs to GPU).</a:t>
            </a:r>
            <a:endParaRPr lang="en-US" dirty="0" smtClean="0">
              <a:effectLst/>
            </a:endParaRPr>
          </a:p>
          <a:p>
            <a:pPr algn="l"/>
            <a:endParaRPr lang="en-US" sz="1000" b="0" i="0" dirty="0"/>
          </a:p>
        </p:txBody>
      </p:sp>
      <p:sp>
        <p:nvSpPr>
          <p:cNvPr id="4" name="Slide Number Placeholder 3"/>
          <p:cNvSpPr>
            <a:spLocks noGrp="1"/>
          </p:cNvSpPr>
          <p:nvPr>
            <p:ph type="sldNum" sz="quarter" idx="10"/>
          </p:nvPr>
        </p:nvSpPr>
        <p:spPr/>
        <p:txBody>
          <a:bodyPr/>
          <a:lstStyle/>
          <a:p>
            <a:fld id="{706F8D69-B00F-F44E-9B61-4DC184CA17F8}" type="slidenum">
              <a:rPr lang="en-US" smtClean="0"/>
              <a:pPr/>
              <a:t>87</a:t>
            </a:fld>
            <a:endParaRPr lang="en-US"/>
          </a:p>
        </p:txBody>
      </p:sp>
    </p:spTree>
    <p:extLst>
      <p:ext uri="{BB962C8B-B14F-4D97-AF65-F5344CB8AC3E}">
        <p14:creationId xmlns:p14="http://schemas.microsoft.com/office/powerpoint/2010/main" val="343924226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fontAlgn="ctr">
              <a:buFont typeface="Arial" pitchFamily="34" charset="0"/>
              <a:buNone/>
            </a:pPr>
            <a:r>
              <a:rPr lang="en-US" sz="1800" dirty="0" smtClean="0"/>
              <a:t>The benefits that we see with this approach is that it allows us to d</a:t>
            </a:r>
            <a:r>
              <a:rPr lang="en-US" sz="1800" baseline="0" dirty="0" smtClean="0"/>
              <a:t>ecouple game-state traversal (both of the scene graph and of objects) from rendering. It also allow us to m</a:t>
            </a:r>
            <a:r>
              <a:rPr lang="en-US" sz="1800" dirty="0" smtClean="0"/>
              <a:t>ove visibility computation out of the render thread and multi-thread visibility computation from the get-go. We can start visibility computation</a:t>
            </a:r>
            <a:r>
              <a:rPr lang="en-US" sz="1800" baseline="0" dirty="0" smtClean="0"/>
              <a:t> earlier in the frame. </a:t>
            </a:r>
            <a:endParaRPr lang="en-US" sz="1800" dirty="0" smtClean="0"/>
          </a:p>
          <a:p>
            <a:pPr fontAlgn="ctr">
              <a:buFont typeface="Arial" pitchFamily="34" charset="0"/>
              <a:buNone/>
            </a:pPr>
            <a:r>
              <a:rPr lang="en-US" sz="1800" dirty="0" smtClean="0"/>
              <a:t>Drive render stage execution via jobs operating on individual render components and feature renderer interfaces rather than directly on game objects.</a:t>
            </a:r>
            <a:r>
              <a:rPr lang="en-US" sz="1800" baseline="0" dirty="0" smtClean="0"/>
              <a:t> </a:t>
            </a:r>
          </a:p>
          <a:p>
            <a:pPr fontAlgn="ctr">
              <a:buFont typeface="Arial" pitchFamily="34" charset="0"/>
              <a:buNone/>
            </a:pPr>
            <a:r>
              <a:rPr lang="en-US" sz="1800" baseline="0" dirty="0" smtClean="0"/>
              <a:t>The code executed on the render thread should not rely on object inspection at run-time. </a:t>
            </a:r>
          </a:p>
          <a:p>
            <a:pPr fontAlgn="ctr">
              <a:buFont typeface="Arial" pitchFamily="34" charset="0"/>
              <a:buNone/>
            </a:pPr>
            <a:r>
              <a:rPr lang="en-US" sz="1800" baseline="0" dirty="0" smtClean="0"/>
              <a:t>Switch to push the volatile data values for visible objects from the game thread to the renderer – only for visible objects, and only a small part of data for the entirety of objects. Essentially, publish </a:t>
            </a:r>
            <a:r>
              <a:rPr lang="en-US" sz="1800" dirty="0" smtClean="0"/>
              <a:t>object-dependent material parameters from the game thread to the render thread.</a:t>
            </a:r>
            <a:r>
              <a:rPr lang="en-US" sz="1800" baseline="0" dirty="0" smtClean="0"/>
              <a:t> </a:t>
            </a:r>
            <a:endParaRPr lang="en-US" sz="1800" i="1" dirty="0" smtClean="0"/>
          </a:p>
          <a:p>
            <a:pPr fontAlgn="ctr">
              <a:buFont typeface="Arial" pitchFamily="34" charset="0"/>
              <a:buChar char="•"/>
            </a:pPr>
            <a:endParaRPr lang="en-US" sz="180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sz="1200" dirty="0" smtClean="0"/>
          </a:p>
          <a:p>
            <a:pPr>
              <a:buFont typeface="Arial" pitchFamily="34" charset="0"/>
              <a:buChar cha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1200" dirty="0" smtClean="0"/>
          </a:p>
          <a:p>
            <a:pPr>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B8C0A513-52B8-4377-8F02-2B9A246399E3}" type="slidenum">
              <a:rPr lang="en-US" smtClean="0"/>
              <a:pPr/>
              <a:t>88</a:t>
            </a:fld>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fontAlgn="ctr">
              <a:buFont typeface="Arial" pitchFamily="34" charset="0"/>
              <a:buNone/>
            </a:pPr>
            <a:r>
              <a:rPr lang="en-US" sz="1800" dirty="0" smtClean="0">
                <a:solidFill>
                  <a:srgbClr val="C00000"/>
                </a:solidFill>
              </a:rPr>
              <a:t>The resulting render thread becomes largely a dumb stream processor; almost all control flow has already been executed prior</a:t>
            </a:r>
            <a:r>
              <a:rPr lang="en-US" sz="1800" baseline="0" dirty="0" smtClean="0">
                <a:solidFill>
                  <a:srgbClr val="C00000"/>
                </a:solidFill>
              </a:rPr>
              <a:t> to the render thread processing. A</a:t>
            </a:r>
            <a:r>
              <a:rPr lang="en-US" sz="1800" dirty="0" smtClean="0">
                <a:solidFill>
                  <a:srgbClr val="C00000"/>
                </a:solidFill>
              </a:rPr>
              <a:t>ll that is left to do is submit to the GPU. </a:t>
            </a:r>
          </a:p>
        </p:txBody>
      </p:sp>
      <p:sp>
        <p:nvSpPr>
          <p:cNvPr id="4" name="Slide Number Placeholder 3"/>
          <p:cNvSpPr>
            <a:spLocks noGrp="1"/>
          </p:cNvSpPr>
          <p:nvPr>
            <p:ph type="sldNum" sz="quarter" idx="10"/>
          </p:nvPr>
        </p:nvSpPr>
        <p:spPr/>
        <p:txBody>
          <a:bodyPr/>
          <a:lstStyle/>
          <a:p>
            <a:fld id="{B8C0A513-52B8-4377-8F02-2B9A246399E3}" type="slidenum">
              <a:rPr lang="en-US" smtClean="0"/>
              <a:pPr/>
              <a:t>89</a:t>
            </a:fld>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Actual job graph from our renderer</a:t>
            </a:r>
          </a:p>
          <a:p>
            <a:pPr lvl="1"/>
            <a:r>
              <a:rPr lang="en-US" dirty="0" smtClean="0"/>
              <a:t>6 views </a:t>
            </a:r>
          </a:p>
          <a:p>
            <a:pPr lvl="1"/>
            <a:r>
              <a:rPr lang="en-US" dirty="0" smtClean="0"/>
              <a:t>Visibility computation</a:t>
            </a:r>
          </a:p>
          <a:p>
            <a:pPr lvl="1"/>
            <a:r>
              <a:rPr lang="en-US" dirty="0" smtClean="0"/>
              <a:t>Data extraction and preparing</a:t>
            </a:r>
          </a:p>
          <a:p>
            <a:pPr lvl="1"/>
            <a:r>
              <a:rPr lang="en-US" dirty="0" smtClean="0"/>
              <a:t>Rendering and submission to the GPU</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706F8D69-B00F-F44E-9B61-4DC184CA17F8}" type="slidenum">
              <a:rPr lang="en-US" smtClean="0"/>
              <a:pPr/>
              <a:t>90</a:t>
            </a:fld>
            <a:endParaRPr lang="en-US"/>
          </a:p>
        </p:txBody>
      </p:sp>
    </p:spTree>
    <p:extLst>
      <p:ext uri="{BB962C8B-B14F-4D97-AF65-F5344CB8AC3E}">
        <p14:creationId xmlns:p14="http://schemas.microsoft.com/office/powerpoint/2010/main" val="26659298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smtClean="0"/>
              <a:t>Base on predictive camera envelope and objects’ temporal bounding volumes</a:t>
            </a:r>
          </a:p>
          <a:p>
            <a:pPr lvl="1"/>
            <a:r>
              <a:rPr lang="en-US" sz="2000" dirty="0" smtClean="0"/>
              <a:t>Also conservative visibility </a:t>
            </a:r>
          </a:p>
          <a:p>
            <a:r>
              <a:rPr lang="en-US" sz="2400" dirty="0" smtClean="0"/>
              <a:t>Fix up at the end of the frame when actual camera used for rendering </a:t>
            </a:r>
            <a:r>
              <a:rPr lang="en-US" sz="2400" i="1" dirty="0" smtClean="0"/>
              <a:t>and </a:t>
            </a:r>
            <a:r>
              <a:rPr lang="en-US" sz="2400" dirty="0" smtClean="0"/>
              <a:t>object positions are known</a:t>
            </a:r>
          </a:p>
          <a:p>
            <a:endParaRPr lang="en-US" dirty="0"/>
          </a:p>
        </p:txBody>
      </p:sp>
      <p:sp>
        <p:nvSpPr>
          <p:cNvPr id="4" name="Slide Number Placeholder 3"/>
          <p:cNvSpPr>
            <a:spLocks noGrp="1"/>
          </p:cNvSpPr>
          <p:nvPr>
            <p:ph type="sldNum" sz="quarter" idx="10"/>
          </p:nvPr>
        </p:nvSpPr>
        <p:spPr/>
        <p:txBody>
          <a:bodyPr/>
          <a:lstStyle/>
          <a:p>
            <a:fld id="{706F8D69-B00F-F44E-9B61-4DC184CA17F8}" type="slidenum">
              <a:rPr lang="en-US" smtClean="0"/>
              <a:pPr/>
              <a:t>91</a:t>
            </a:fld>
            <a:endParaRPr lang="en-US"/>
          </a:p>
        </p:txBody>
      </p:sp>
    </p:spTree>
    <p:extLst>
      <p:ext uri="{BB962C8B-B14F-4D97-AF65-F5344CB8AC3E}">
        <p14:creationId xmlns:p14="http://schemas.microsoft.com/office/powerpoint/2010/main" val="35886225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this</a:t>
            </a:r>
            <a:r>
              <a:rPr lang="en-US" baseline="0" dirty="0" smtClean="0"/>
              <a:t> approach also have many disadvantages. First of all, placing portals manually is a tedious and highly technical process. This require an artists to be able to visualize the spaces and how they are connected in their head! Most artists think of surfaces, not 3D space. Equally time-consuming is requiring that shell geometry be water-tight. This require all open space to be carefully </a:t>
            </a:r>
            <a:r>
              <a:rPr lang="en-US" baseline="0" dirty="0" err="1" smtClean="0"/>
              <a:t>stiched</a:t>
            </a:r>
            <a:r>
              <a:rPr lang="en-US" baseline="0" dirty="0" smtClean="0"/>
              <a:t> and capped. One of the most detrimental effect of the cells and portal approach, is that it require the level to be </a:t>
            </a:r>
            <a:r>
              <a:rPr lang="en-US" baseline="0" dirty="0" err="1" smtClean="0"/>
              <a:t>layed</a:t>
            </a:r>
            <a:r>
              <a:rPr lang="en-US" baseline="0" dirty="0" smtClean="0"/>
              <a:t> out ahead of time, in early phases of content construction. While this might not sound too bad in theory, in practice, a level designer often does not know how a level will play until it is populated with AI and sand box objects, and have gone through many user testing and design iterations. Not having the ability to change the level late in the game, or do so only at the huge expense of re-doing a bunch of work is a real problem. Finally, indoor scenes with natural portals are easily handled, but outdoor scenes with large draw distances with no clear portals require extremely un-</a:t>
            </a:r>
            <a:r>
              <a:rPr lang="en-US" baseline="0" dirty="0" err="1" smtClean="0"/>
              <a:t>intuive</a:t>
            </a:r>
            <a:r>
              <a:rPr lang="en-US" baseline="0" dirty="0" smtClean="0"/>
              <a:t> </a:t>
            </a:r>
            <a:r>
              <a:rPr lang="en-US" baseline="0" dirty="0" err="1" smtClean="0"/>
              <a:t>portalization</a:t>
            </a:r>
            <a:r>
              <a:rPr lang="en-US" baseline="0" dirty="0" smtClean="0"/>
              <a:t>, and even with that, only results in mediocre culling efficiencies.</a:t>
            </a:r>
          </a:p>
          <a:p>
            <a:endParaRPr lang="en-US" baseline="0" dirty="0" smtClean="0"/>
          </a:p>
          <a:p>
            <a:r>
              <a:rPr lang="en-US" baseline="0" dirty="0" smtClean="0"/>
              <a:t>All of these problems motivated us to look for a better approach to visibility and spatial connectivity. The starting point of the new approach is polygon soup.</a:t>
            </a:r>
            <a:endParaRPr lang="en-US" dirty="0"/>
          </a:p>
        </p:txBody>
      </p:sp>
      <p:sp>
        <p:nvSpPr>
          <p:cNvPr id="4" name="Slide Number Placeholder 3"/>
          <p:cNvSpPr>
            <a:spLocks noGrp="1"/>
          </p:cNvSpPr>
          <p:nvPr>
            <p:ph type="sldNum" sz="quarter" idx="10"/>
          </p:nvPr>
        </p:nvSpPr>
        <p:spPr/>
        <p:txBody>
          <a:bodyPr/>
          <a:lstStyle/>
          <a:p>
            <a:fld id="{706F8D69-B00F-F44E-9B61-4DC184CA17F8}" type="slidenum">
              <a:rPr lang="en-US" smtClean="0"/>
              <a:pPr/>
              <a:t>10</a:t>
            </a:fld>
            <a:endParaRPr lang="en-US"/>
          </a:p>
        </p:txBody>
      </p:sp>
    </p:spTree>
    <p:extLst>
      <p:ext uri="{BB962C8B-B14F-4D97-AF65-F5344CB8AC3E}">
        <p14:creationId xmlns:p14="http://schemas.microsoft.com/office/powerpoint/2010/main" val="7736045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4034" name="Rectangle 2"/>
          <p:cNvSpPr>
            <a:spLocks noGrp="1" noChangeArrowheads="1"/>
          </p:cNvSpPr>
          <p:nvPr>
            <p:ph type="ctrTitle"/>
          </p:nvPr>
        </p:nvSpPr>
        <p:spPr>
          <a:xfrm>
            <a:off x="294642" y="838200"/>
            <a:ext cx="6746015" cy="946683"/>
          </a:xfrm>
        </p:spPr>
        <p:txBody>
          <a:bodyPr/>
          <a:lstStyle>
            <a:lvl1pPr algn="ctr">
              <a:defRPr sz="3200">
                <a:solidFill>
                  <a:schemeClr val="bg2"/>
                </a:solidFill>
              </a:defRPr>
            </a:lvl1pPr>
          </a:lstStyle>
          <a:p>
            <a:r>
              <a:rPr lang="en-US" dirty="0"/>
              <a:t>Click to edit Master title style</a:t>
            </a:r>
          </a:p>
        </p:txBody>
      </p:sp>
      <p:sp>
        <p:nvSpPr>
          <p:cNvPr id="44035" name="Rectangle 3"/>
          <p:cNvSpPr>
            <a:spLocks noGrp="1" noChangeArrowheads="1"/>
          </p:cNvSpPr>
          <p:nvPr>
            <p:ph type="subTitle" idx="1"/>
          </p:nvPr>
        </p:nvSpPr>
        <p:spPr>
          <a:xfrm>
            <a:off x="297181" y="1981200"/>
            <a:ext cx="6744970" cy="1680211"/>
          </a:xfrm>
        </p:spPr>
        <p:txBody>
          <a:bodyPr/>
          <a:lstStyle>
            <a:lvl1pPr marL="0" indent="0" algn="ctr">
              <a:buFontTx/>
              <a:buNone/>
              <a:defRPr>
                <a:solidFill>
                  <a:schemeClr val="tx1"/>
                </a:solidFill>
              </a:defRPr>
            </a:lvl1pPr>
          </a:lstStyle>
          <a:p>
            <a:r>
              <a:rPr lang="en-US" dirty="0"/>
              <a:t>Click to edit Master subtitle style</a:t>
            </a:r>
          </a:p>
        </p:txBody>
      </p:sp>
      <p:pic>
        <p:nvPicPr>
          <p:cNvPr id="4" name="Picture 3" descr="Logo-Right.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6200" y="3432670"/>
            <a:ext cx="2133600" cy="605930"/>
          </a:xfrm>
          <a:prstGeom prst="rect">
            <a:avLst/>
          </a:prstGeom>
        </p:spPr>
      </p:pic>
      <p:sp>
        <p:nvSpPr>
          <p:cNvPr id="5" name="TextBox 4"/>
          <p:cNvSpPr txBox="1"/>
          <p:nvPr userDrawn="1"/>
        </p:nvSpPr>
        <p:spPr>
          <a:xfrm>
            <a:off x="1143000" y="2971800"/>
            <a:ext cx="5334000" cy="261610"/>
          </a:xfrm>
          <a:prstGeom prst="rect">
            <a:avLst/>
          </a:prstGeom>
          <a:noFill/>
        </p:spPr>
        <p:txBody>
          <a:bodyPr wrap="square" rtlCol="0">
            <a:spAutoFit/>
          </a:bodyPr>
          <a:lstStyle/>
          <a:p>
            <a:pPr algn="ctr"/>
            <a:r>
              <a:rPr lang="en-US" sz="1100" b="1" dirty="0" smtClean="0">
                <a:latin typeface="Calibri" pitchFamily="34" charset="0"/>
                <a:cs typeface="Calibri" pitchFamily="34" charset="0"/>
              </a:rPr>
              <a:t>Advances in Real-Time Rendering in</a:t>
            </a:r>
            <a:r>
              <a:rPr lang="en-US" sz="1100" b="1" baseline="0" dirty="0" smtClean="0">
                <a:latin typeface="Calibri" pitchFamily="34" charset="0"/>
                <a:cs typeface="Calibri" pitchFamily="34" charset="0"/>
              </a:rPr>
              <a:t> Games</a:t>
            </a:r>
            <a:endParaRPr lang="en-US" sz="1100" b="1" dirty="0">
              <a:latin typeface="Calibri" pitchFamily="34" charset="0"/>
              <a:cs typeface="Calibri" pitchFamily="34" charset="0"/>
            </a:endParaRPr>
          </a:p>
        </p:txBody>
      </p:sp>
    </p:spTree>
    <p:extLst>
      <p:ext uri="{BB962C8B-B14F-4D97-AF65-F5344CB8AC3E}">
        <p14:creationId xmlns:p14="http://schemas.microsoft.com/office/powerpoint/2010/main" val="395065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4" name="Group 3"/>
          <p:cNvGrpSpPr/>
          <p:nvPr userDrawn="1"/>
        </p:nvGrpSpPr>
        <p:grpSpPr>
          <a:xfrm>
            <a:off x="0" y="0"/>
            <a:ext cx="7315200" cy="647700"/>
            <a:chOff x="0" y="0"/>
            <a:chExt cx="7315200" cy="647700"/>
          </a:xfrm>
        </p:grpSpPr>
        <p:pic>
          <p:nvPicPr>
            <p:cNvPr id="5" name="Picture 4" descr="S11_SlideBack3.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7315200" cy="647700"/>
            </a:xfrm>
            <a:prstGeom prst="rect">
              <a:avLst/>
            </a:prstGeom>
          </p:spPr>
        </p:pic>
        <p:pic>
          <p:nvPicPr>
            <p:cNvPr id="6" name="Picture 5" descr="S11_LogoHor.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638800" y="40256"/>
              <a:ext cx="1584039" cy="493144"/>
            </a:xfrm>
            <a:prstGeom prst="rect">
              <a:avLst/>
            </a:prstGeom>
          </p:spPr>
        </p:pic>
      </p:grpSp>
      <p:sp>
        <p:nvSpPr>
          <p:cNvPr id="2" name="Title 1"/>
          <p:cNvSpPr>
            <a:spLocks noGrp="1"/>
          </p:cNvSpPr>
          <p:nvPr>
            <p:ph type="title"/>
          </p:nvPr>
        </p:nvSpPr>
        <p:spPr>
          <a:xfrm>
            <a:off x="152400" y="0"/>
            <a:ext cx="6721475" cy="579438"/>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244475" y="762001"/>
            <a:ext cx="6731000" cy="3124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extBox 7"/>
          <p:cNvSpPr txBox="1"/>
          <p:nvPr userDrawn="1"/>
        </p:nvSpPr>
        <p:spPr>
          <a:xfrm>
            <a:off x="1143000" y="3810000"/>
            <a:ext cx="5334000" cy="261610"/>
          </a:xfrm>
          <a:prstGeom prst="rect">
            <a:avLst/>
          </a:prstGeom>
          <a:noFill/>
        </p:spPr>
        <p:txBody>
          <a:bodyPr wrap="square" rtlCol="0">
            <a:spAutoFit/>
          </a:bodyPr>
          <a:lstStyle/>
          <a:p>
            <a:pPr algn="ctr"/>
            <a:r>
              <a:rPr lang="en-US" sz="1100" dirty="0" smtClean="0">
                <a:latin typeface="Calibri" pitchFamily="34" charset="0"/>
                <a:cs typeface="Calibri" pitchFamily="34" charset="0"/>
              </a:rPr>
              <a:t>Advances in Real-Time Rendering in</a:t>
            </a:r>
            <a:r>
              <a:rPr lang="en-US" sz="1100" baseline="0" dirty="0" smtClean="0">
                <a:latin typeface="Calibri" pitchFamily="34" charset="0"/>
                <a:cs typeface="Calibri" pitchFamily="34" charset="0"/>
              </a:rPr>
              <a:t> Games</a:t>
            </a:r>
            <a:endParaRPr lang="en-US" sz="1100" dirty="0">
              <a:latin typeface="Calibri" pitchFamily="34" charset="0"/>
              <a:cs typeface="Calibri" pitchFamily="34" charset="0"/>
            </a:endParaRPr>
          </a:p>
        </p:txBody>
      </p:sp>
    </p:spTree>
    <p:extLst>
      <p:ext uri="{BB962C8B-B14F-4D97-AF65-F5344CB8AC3E}">
        <p14:creationId xmlns:p14="http://schemas.microsoft.com/office/powerpoint/2010/main" val="2001433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grpSp>
        <p:nvGrpSpPr>
          <p:cNvPr id="5" name="Group 4"/>
          <p:cNvGrpSpPr/>
          <p:nvPr userDrawn="1"/>
        </p:nvGrpSpPr>
        <p:grpSpPr>
          <a:xfrm>
            <a:off x="0" y="0"/>
            <a:ext cx="7315200" cy="647700"/>
            <a:chOff x="0" y="0"/>
            <a:chExt cx="7315200" cy="647700"/>
          </a:xfrm>
        </p:grpSpPr>
        <p:pic>
          <p:nvPicPr>
            <p:cNvPr id="6" name="Picture 5" descr="S11_SlideBack3.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7315200" cy="647700"/>
            </a:xfrm>
            <a:prstGeom prst="rect">
              <a:avLst/>
            </a:prstGeom>
          </p:spPr>
        </p:pic>
        <p:pic>
          <p:nvPicPr>
            <p:cNvPr id="7" name="Picture 6" descr="S11_LogoHor.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638800" y="40256"/>
              <a:ext cx="1584039" cy="493144"/>
            </a:xfrm>
            <a:prstGeom prst="rect">
              <a:avLst/>
            </a:prstGeom>
          </p:spPr>
        </p:pic>
      </p:grpSp>
      <p:sp>
        <p:nvSpPr>
          <p:cNvPr id="2" name="Title 1"/>
          <p:cNvSpPr>
            <a:spLocks noGrp="1"/>
          </p:cNvSpPr>
          <p:nvPr>
            <p:ph type="title"/>
          </p:nvPr>
        </p:nvSpPr>
        <p:spPr>
          <a:xfrm>
            <a:off x="152400" y="0"/>
            <a:ext cx="6722110" cy="579120"/>
          </a:xfrm>
        </p:spPr>
        <p:txBody>
          <a:bodyPr/>
          <a:lstStyle/>
          <a:p>
            <a:r>
              <a:rPr lang="en-US" dirty="0" smtClean="0"/>
              <a:t>Click to edit Master title style</a:t>
            </a:r>
            <a:endParaRPr lang="en-US" dirty="0"/>
          </a:p>
        </p:txBody>
      </p:sp>
      <p:sp>
        <p:nvSpPr>
          <p:cNvPr id="3" name="Text Placeholder 2"/>
          <p:cNvSpPr>
            <a:spLocks noGrp="1"/>
          </p:cNvSpPr>
          <p:nvPr>
            <p:ph type="body" sz="half" idx="1"/>
          </p:nvPr>
        </p:nvSpPr>
        <p:spPr>
          <a:xfrm>
            <a:off x="243841" y="762000"/>
            <a:ext cx="3304540" cy="32156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3670301" y="762000"/>
            <a:ext cx="3305810" cy="32156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1143000" y="3810000"/>
            <a:ext cx="5334000" cy="261610"/>
          </a:xfrm>
          <a:prstGeom prst="rect">
            <a:avLst/>
          </a:prstGeom>
          <a:noFill/>
        </p:spPr>
        <p:txBody>
          <a:bodyPr wrap="square" rtlCol="0">
            <a:spAutoFit/>
          </a:bodyPr>
          <a:lstStyle/>
          <a:p>
            <a:pPr algn="ctr"/>
            <a:r>
              <a:rPr lang="en-US" sz="1100" dirty="0" smtClean="0">
                <a:latin typeface="Calibri" pitchFamily="34" charset="0"/>
                <a:cs typeface="Calibri" pitchFamily="34" charset="0"/>
              </a:rPr>
              <a:t>Advances in Real-Time Rendering in</a:t>
            </a:r>
            <a:r>
              <a:rPr lang="en-US" sz="1100" baseline="0" dirty="0" smtClean="0">
                <a:latin typeface="Calibri" pitchFamily="34" charset="0"/>
                <a:cs typeface="Calibri" pitchFamily="34" charset="0"/>
              </a:rPr>
              <a:t> Games</a:t>
            </a:r>
            <a:endParaRPr lang="en-US" sz="1100" dirty="0">
              <a:latin typeface="Calibri" pitchFamily="34" charset="0"/>
              <a:cs typeface="Calibri" pitchFamily="34" charset="0"/>
            </a:endParaRPr>
          </a:p>
        </p:txBody>
      </p:sp>
    </p:spTree>
    <p:extLst>
      <p:ext uri="{BB962C8B-B14F-4D97-AF65-F5344CB8AC3E}">
        <p14:creationId xmlns:p14="http://schemas.microsoft.com/office/powerpoint/2010/main" val="39553698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44475" y="106362"/>
            <a:ext cx="6721475" cy="579438"/>
          </a:xfrm>
          <a:prstGeom prst="rect">
            <a:avLst/>
          </a:prstGeom>
          <a:noFill/>
          <a:ln w="9525">
            <a:noFill/>
            <a:miter lim="800000"/>
            <a:headEnd/>
            <a:tailEnd/>
          </a:ln>
          <a:effectLst>
            <a:outerShdw blurRad="63500" dist="17961" dir="2700000" algn="ctr" rotWithShape="0">
              <a:schemeClr val="bg2">
                <a:alpha val="74998"/>
              </a:schemeClr>
            </a:outerShdw>
          </a:effectLst>
        </p:spPr>
        <p:txBody>
          <a:bodyPr vert="horz" wrap="square" lIns="73152" tIns="36576" rIns="73152" bIns="36576" numCol="1" anchor="ctr" anchorCtr="0" compatLnSpc="1">
            <a:prstTxWarp prst="textNoShape">
              <a:avLst/>
            </a:prstTxWarp>
          </a:bodyPr>
          <a:lstStyle/>
          <a:p>
            <a:pPr lvl="0"/>
            <a:r>
              <a:rPr lang="en-US" dirty="0" smtClean="0"/>
              <a:t>Click to edit Master title style</a:t>
            </a:r>
          </a:p>
        </p:txBody>
      </p:sp>
      <p:sp>
        <p:nvSpPr>
          <p:cNvPr id="9219" name="Rectangle 3"/>
          <p:cNvSpPr>
            <a:spLocks noGrp="1" noChangeArrowheads="1"/>
          </p:cNvSpPr>
          <p:nvPr>
            <p:ph type="body" idx="1"/>
          </p:nvPr>
        </p:nvSpPr>
        <p:spPr bwMode="auto">
          <a:xfrm>
            <a:off x="244475" y="914400"/>
            <a:ext cx="6731000" cy="3063875"/>
          </a:xfrm>
          <a:prstGeom prst="rect">
            <a:avLst/>
          </a:prstGeom>
          <a:noFill/>
          <a:ln w="9525">
            <a:noFill/>
            <a:miter lim="800000"/>
            <a:headEnd/>
            <a:tailEnd/>
          </a:ln>
          <a:effectLst/>
        </p:spPr>
        <p:txBody>
          <a:bodyPr vert="horz" wrap="square" lIns="73152" tIns="36576" rIns="73152" bIns="36576"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cSld>
  <p:clrMap bg1="dk2" tx1="lt1" bg2="dk1" tx2="lt2" accent1="accent1" accent2="accent2" accent3="accent3" accent4="accent4" accent5="accent5" accent6="accent6" hlink="hlink" folHlink="folHlink"/>
  <p:sldLayoutIdLst>
    <p:sldLayoutId id="2147483651" r:id="rId1"/>
    <p:sldLayoutId id="2147483652" r:id="rId2"/>
    <p:sldLayoutId id="2147483653" r:id="rId3"/>
  </p:sldLayoutIdLst>
  <p:txStyles>
    <p:titleStyle>
      <a:lvl1pPr algn="l" rtl="0" eaLnBrk="0" fontAlgn="base" hangingPunct="0">
        <a:spcBef>
          <a:spcPct val="0"/>
        </a:spcBef>
        <a:spcAft>
          <a:spcPct val="0"/>
        </a:spcAft>
        <a:defRPr sz="3000" b="1">
          <a:solidFill>
            <a:schemeClr val="bg2"/>
          </a:solidFill>
          <a:effectLst>
            <a:outerShdw blurRad="50800" dist="38100" dir="2700000">
              <a:schemeClr val="accent1">
                <a:alpha val="43000"/>
              </a:schemeClr>
            </a:outerShdw>
          </a:effectLst>
          <a:latin typeface="+mj-lt"/>
          <a:ea typeface="ＭＳ Ｐゴシック" pitchFamily="-108" charset="-128"/>
          <a:cs typeface="ＭＳ Ｐゴシック" pitchFamily="-108" charset="-128"/>
        </a:defRPr>
      </a:lvl1pPr>
      <a:lvl2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5pPr>
      <a:lvl6pPr marL="365760" algn="l" rtl="0" fontAlgn="base">
        <a:spcBef>
          <a:spcPct val="0"/>
        </a:spcBef>
        <a:spcAft>
          <a:spcPct val="0"/>
        </a:spcAft>
        <a:defRPr sz="3000" b="1">
          <a:solidFill>
            <a:schemeClr val="tx2"/>
          </a:solidFill>
          <a:latin typeface="Arial" pitchFamily="-108" charset="0"/>
        </a:defRPr>
      </a:lvl6pPr>
      <a:lvl7pPr marL="731520" algn="l" rtl="0" fontAlgn="base">
        <a:spcBef>
          <a:spcPct val="0"/>
        </a:spcBef>
        <a:spcAft>
          <a:spcPct val="0"/>
        </a:spcAft>
        <a:defRPr sz="3000" b="1">
          <a:solidFill>
            <a:schemeClr val="tx2"/>
          </a:solidFill>
          <a:latin typeface="Arial" pitchFamily="-108" charset="0"/>
        </a:defRPr>
      </a:lvl7pPr>
      <a:lvl8pPr marL="1097280" algn="l" rtl="0" fontAlgn="base">
        <a:spcBef>
          <a:spcPct val="0"/>
        </a:spcBef>
        <a:spcAft>
          <a:spcPct val="0"/>
        </a:spcAft>
        <a:defRPr sz="3000" b="1">
          <a:solidFill>
            <a:schemeClr val="tx2"/>
          </a:solidFill>
          <a:latin typeface="Arial" pitchFamily="-108" charset="0"/>
        </a:defRPr>
      </a:lvl8pPr>
      <a:lvl9pPr marL="1463040" algn="l" rtl="0" fontAlgn="base">
        <a:spcBef>
          <a:spcPct val="0"/>
        </a:spcBef>
        <a:spcAft>
          <a:spcPct val="0"/>
        </a:spcAft>
        <a:defRPr sz="3000" b="1">
          <a:solidFill>
            <a:schemeClr val="tx2"/>
          </a:solidFill>
          <a:latin typeface="Arial" pitchFamily="-108" charset="0"/>
        </a:defRPr>
      </a:lvl9pPr>
    </p:titleStyle>
    <p:bodyStyle>
      <a:lvl1pPr marL="273050" indent="-273050" algn="l" rtl="0" eaLnBrk="0" fontAlgn="base" hangingPunct="0">
        <a:lnSpc>
          <a:spcPct val="110000"/>
        </a:lnSpc>
        <a:spcBef>
          <a:spcPts val="475"/>
        </a:spcBef>
        <a:spcAft>
          <a:spcPts val="475"/>
        </a:spcAft>
        <a:buClr>
          <a:schemeClr val="accent6"/>
        </a:buClr>
        <a:buSzPct val="110000"/>
        <a:buChar char="•"/>
        <a:defRPr sz="2500">
          <a:solidFill>
            <a:schemeClr val="tx1"/>
          </a:solidFill>
          <a:effectLst>
            <a:outerShdw blurRad="50800" dist="38100" dir="2700000">
              <a:srgbClr val="000000">
                <a:alpha val="43000"/>
              </a:srgbClr>
            </a:outerShdw>
          </a:effectLst>
          <a:latin typeface="+mn-lt"/>
          <a:ea typeface="ＭＳ Ｐゴシック" pitchFamily="-108" charset="-128"/>
          <a:cs typeface="ＭＳ Ｐゴシック" pitchFamily="-108" charset="-128"/>
        </a:defRPr>
      </a:lvl1pPr>
      <a:lvl2pPr marL="593725" indent="-228600" algn="l" rtl="0" eaLnBrk="0" fontAlgn="base" hangingPunct="0">
        <a:lnSpc>
          <a:spcPct val="110000"/>
        </a:lnSpc>
        <a:spcBef>
          <a:spcPts val="475"/>
        </a:spcBef>
        <a:spcAft>
          <a:spcPts val="475"/>
        </a:spcAft>
        <a:buClr>
          <a:schemeClr val="accent6"/>
        </a:buClr>
        <a:buSzPct val="110000"/>
        <a:buFont typeface="Arial" charset="0"/>
        <a:buChar char="–"/>
        <a:defRPr sz="2100">
          <a:solidFill>
            <a:schemeClr val="tx1"/>
          </a:solidFill>
          <a:effectLst>
            <a:outerShdw blurRad="50800" dist="38100" dir="2700000">
              <a:srgbClr val="000000">
                <a:alpha val="43000"/>
              </a:srgbClr>
            </a:outerShdw>
          </a:effectLst>
          <a:latin typeface="+mn-lt"/>
          <a:ea typeface="ＭＳ Ｐゴシック" pitchFamily="-108" charset="-128"/>
        </a:defRPr>
      </a:lvl2pPr>
      <a:lvl3pPr marL="914400" indent="-182563" algn="l" rtl="0" eaLnBrk="0" fontAlgn="base" hangingPunct="0">
        <a:lnSpc>
          <a:spcPct val="110000"/>
        </a:lnSpc>
        <a:spcBef>
          <a:spcPts val="475"/>
        </a:spcBef>
        <a:spcAft>
          <a:spcPts val="475"/>
        </a:spcAft>
        <a:buClr>
          <a:schemeClr val="accent6"/>
        </a:buClr>
        <a:buSzPct val="110000"/>
        <a:buChar char="•"/>
        <a:defRPr sz="1700">
          <a:solidFill>
            <a:schemeClr val="tx1"/>
          </a:solidFill>
          <a:effectLst>
            <a:outerShdw blurRad="50800" dist="38100" dir="2700000">
              <a:srgbClr val="000000">
                <a:alpha val="43000"/>
              </a:srgbClr>
            </a:outerShdw>
          </a:effectLst>
          <a:latin typeface="+mn-lt"/>
          <a:ea typeface="ＭＳ Ｐゴシック" pitchFamily="-108" charset="-128"/>
        </a:defRPr>
      </a:lvl3pPr>
      <a:lvl4pPr marL="1279525"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outerShdw blurRad="50800" dist="38100" dir="2700000">
              <a:srgbClr val="000000">
                <a:alpha val="43000"/>
              </a:srgbClr>
            </a:outerShdw>
          </a:effectLst>
          <a:latin typeface="+mn-lt"/>
          <a:ea typeface="ＭＳ Ｐゴシック" pitchFamily="-108" charset="-128"/>
        </a:defRPr>
      </a:lvl4pPr>
      <a:lvl5pPr marL="1644650"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outerShdw blurRad="50800" dist="38100" dir="2700000">
              <a:srgbClr val="000000">
                <a:alpha val="43000"/>
              </a:srgbClr>
            </a:outerShdw>
          </a:effectLst>
          <a:latin typeface="+mn-lt"/>
          <a:ea typeface="ＭＳ Ｐゴシック" pitchFamily="-108" charset="-128"/>
        </a:defRPr>
      </a:lvl5pPr>
      <a:lvl6pPr marL="201168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6pPr>
      <a:lvl7pPr marL="237744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7pPr>
      <a:lvl8pPr marL="274320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8pPr>
      <a:lvl9pPr marL="310896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9pPr>
    </p:bodyStyle>
    <p:otherStyle>
      <a:defPPr>
        <a:defRPr lang="en-US"/>
      </a:defPPr>
      <a:lvl1pPr marL="0" algn="l" defTabSz="365760" rtl="0" eaLnBrk="1" latinLnBrk="0" hangingPunct="1">
        <a:defRPr sz="1400" kern="1200">
          <a:solidFill>
            <a:schemeClr val="tx1"/>
          </a:solidFill>
          <a:latin typeface="+mn-lt"/>
          <a:ea typeface="+mn-ea"/>
          <a:cs typeface="+mn-cs"/>
        </a:defRPr>
      </a:lvl1pPr>
      <a:lvl2pPr marL="365760" algn="l" defTabSz="365760" rtl="0" eaLnBrk="1" latinLnBrk="0" hangingPunct="1">
        <a:defRPr sz="1400" kern="1200">
          <a:solidFill>
            <a:schemeClr val="tx1"/>
          </a:solidFill>
          <a:latin typeface="+mn-lt"/>
          <a:ea typeface="+mn-ea"/>
          <a:cs typeface="+mn-cs"/>
        </a:defRPr>
      </a:lvl2pPr>
      <a:lvl3pPr marL="731520" algn="l" defTabSz="365760" rtl="0" eaLnBrk="1" latinLnBrk="0" hangingPunct="1">
        <a:defRPr sz="1400" kern="1200">
          <a:solidFill>
            <a:schemeClr val="tx1"/>
          </a:solidFill>
          <a:latin typeface="+mn-lt"/>
          <a:ea typeface="+mn-ea"/>
          <a:cs typeface="+mn-cs"/>
        </a:defRPr>
      </a:lvl3pPr>
      <a:lvl4pPr marL="1097280" algn="l" defTabSz="365760" rtl="0" eaLnBrk="1" latinLnBrk="0" hangingPunct="1">
        <a:defRPr sz="1400" kern="1200">
          <a:solidFill>
            <a:schemeClr val="tx1"/>
          </a:solidFill>
          <a:latin typeface="+mn-lt"/>
          <a:ea typeface="+mn-ea"/>
          <a:cs typeface="+mn-cs"/>
        </a:defRPr>
      </a:lvl4pPr>
      <a:lvl5pPr marL="1463040" algn="l" defTabSz="365760" rtl="0" eaLnBrk="1" latinLnBrk="0" hangingPunct="1">
        <a:defRPr sz="1400" kern="1200">
          <a:solidFill>
            <a:schemeClr val="tx1"/>
          </a:solidFill>
          <a:latin typeface="+mn-lt"/>
          <a:ea typeface="+mn-ea"/>
          <a:cs typeface="+mn-cs"/>
        </a:defRPr>
      </a:lvl5pPr>
      <a:lvl6pPr marL="1828800" algn="l" defTabSz="365760" rtl="0" eaLnBrk="1" latinLnBrk="0" hangingPunct="1">
        <a:defRPr sz="1400" kern="1200">
          <a:solidFill>
            <a:schemeClr val="tx1"/>
          </a:solidFill>
          <a:latin typeface="+mn-lt"/>
          <a:ea typeface="+mn-ea"/>
          <a:cs typeface="+mn-cs"/>
        </a:defRPr>
      </a:lvl6pPr>
      <a:lvl7pPr marL="2194560" algn="l" defTabSz="365760" rtl="0" eaLnBrk="1" latinLnBrk="0" hangingPunct="1">
        <a:defRPr sz="1400" kern="1200">
          <a:solidFill>
            <a:schemeClr val="tx1"/>
          </a:solidFill>
          <a:latin typeface="+mn-lt"/>
          <a:ea typeface="+mn-ea"/>
          <a:cs typeface="+mn-cs"/>
        </a:defRPr>
      </a:lvl7pPr>
      <a:lvl8pPr marL="2560320" algn="l" defTabSz="365760" rtl="0" eaLnBrk="1" latinLnBrk="0" hangingPunct="1">
        <a:defRPr sz="1400" kern="1200">
          <a:solidFill>
            <a:schemeClr val="tx1"/>
          </a:solidFill>
          <a:latin typeface="+mn-lt"/>
          <a:ea typeface="+mn-ea"/>
          <a:cs typeface="+mn-cs"/>
        </a:defRPr>
      </a:lvl8pPr>
      <a:lvl9pPr marL="2926080" algn="l" defTabSz="36576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microsoft.com/office/2007/relationships/hdphoto" Target="../media/hdphoto2.wdp"/></Relationships>
</file>

<file path=ppt/slides/_rels/slide5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microsoft.com/office/2007/relationships/hdphoto" Target="../media/hdphoto2.wdp"/></Relationships>
</file>

<file path=ppt/slides/_rels/slide5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microsoft.com/office/2007/relationships/hdphoto" Target="../media/hdphoto2.wdp"/></Relationships>
</file>

<file path=ppt/slides/_rels/slide5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microsoft.com/office/2007/relationships/hdphoto" Target="../media/hdphoto2.wdp"/></Relationships>
</file>

<file path=ppt/slides/_rels/slide5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microsoft.com/office/2007/relationships/hdphoto" Target="../media/hdphoto2.wdp"/></Relationships>
</file>

<file path=ppt/slides/_rels/slide5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microsoft.com/office/2007/relationships/hdphoto" Target="../media/hdphoto2.wdp"/></Relationships>
</file>

<file path=ppt/slides/_rels/slide5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microsoft.com/office/2007/relationships/hdphoto" Target="../media/hdphoto2.wdp"/></Relationships>
</file>

<file path=ppt/slides/_rels/slide6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microsoft.com/office/2007/relationships/hdphoto" Target="../media/hdphoto2.wdp"/></Relationships>
</file>

<file path=ppt/slides/_rels/slide6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microsoft.com/office/2007/relationships/hdphoto" Target="../media/hdphoto2.wdp"/></Relationships>
</file>

<file path=ppt/slides/_rels/slide6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microsoft.com/office/2007/relationships/hdphoto" Target="../media/hdphoto2.wdp"/></Relationships>
</file>

<file path=ppt/slides/_rels/slide6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microsoft.com/office/2007/relationships/hdphoto" Target="../media/hdphoto2.wdp"/></Relationships>
</file>

<file path=ppt/slides/_rels/slide6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microsoft.com/office/2007/relationships/hdphoto" Target="../media/hdphoto2.wdp"/></Relationships>
</file>

<file path=ppt/slides/_rels/slide6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microsoft.com/office/2007/relationships/hdphoto" Target="../media/hdphoto2.wdp"/></Relationships>
</file>

<file path=ppt/slides/_rels/slide6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microsoft.com/office/2007/relationships/hdphoto" Target="../media/hdphoto2.wdp"/></Relationships>
</file>

<file path=ppt/slides/_rels/slide6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microsoft.com/office/2007/relationships/hdphoto" Target="../media/hdphoto2.wdp"/></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1" descr="S11_PosterElements-Mountains.png"/>
          <p:cNvPicPr>
            <a:picLocks noGrp="1" noChangeAspect="1"/>
          </p:cNvPicPr>
          <p:nvPr>
            <p:ph idx="1"/>
          </p:nvPr>
        </p:nvPicPr>
        <p:blipFill rotWithShape="1">
          <a:blip r:embed="rId3" cstate="print">
            <a:extLst>
              <a:ext uri="{28A0092B-C50C-407E-A947-70E740481C1C}">
                <a14:useLocalDpi xmlns:a14="http://schemas.microsoft.com/office/drawing/2010/main"/>
              </a:ext>
            </a:extLst>
          </a:blip>
          <a:srcRect l="7344" r="7533" b="13830"/>
          <a:stretch/>
        </p:blipFill>
        <p:spPr>
          <a:xfrm>
            <a:off x="1" y="-12700"/>
            <a:ext cx="7391399" cy="4208811"/>
          </a:xfrm>
        </p:spPr>
      </p:pic>
      <p:pic>
        <p:nvPicPr>
          <p:cNvPr id="4" name="Picture 3" descr="S11_LogoVer.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057400" y="1031469"/>
            <a:ext cx="3517900" cy="2168931"/>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a:t>
            </a:r>
            <a:endParaRPr lang="en-US" dirty="0"/>
          </a:p>
        </p:txBody>
      </p:sp>
      <p:sp>
        <p:nvSpPr>
          <p:cNvPr id="3" name="Content Placeholder 2"/>
          <p:cNvSpPr>
            <a:spLocks noGrp="1"/>
          </p:cNvSpPr>
          <p:nvPr>
            <p:ph idx="1"/>
          </p:nvPr>
        </p:nvSpPr>
        <p:spPr>
          <a:xfrm>
            <a:off x="244475" y="762001"/>
            <a:ext cx="6842125" cy="3124200"/>
          </a:xfrm>
        </p:spPr>
        <p:txBody>
          <a:bodyPr/>
          <a:lstStyle/>
          <a:p>
            <a:r>
              <a:rPr lang="en-US" dirty="0" smtClean="0"/>
              <a:t>Manual </a:t>
            </a:r>
            <a:r>
              <a:rPr lang="en-US" dirty="0" err="1" smtClean="0"/>
              <a:t>portalization</a:t>
            </a:r>
            <a:r>
              <a:rPr lang="en-US" dirty="0" smtClean="0"/>
              <a:t> is non-trivial!</a:t>
            </a:r>
          </a:p>
          <a:p>
            <a:r>
              <a:rPr lang="en-US" dirty="0" err="1" smtClean="0"/>
              <a:t>Watertightness</a:t>
            </a:r>
            <a:r>
              <a:rPr lang="en-US" dirty="0" smtClean="0"/>
              <a:t> is painful for content authoring</a:t>
            </a:r>
          </a:p>
          <a:p>
            <a:r>
              <a:rPr lang="en-US" dirty="0"/>
              <a:t>Force early level design </a:t>
            </a:r>
            <a:r>
              <a:rPr lang="en-US" dirty="0" smtClean="0"/>
              <a:t>decision</a:t>
            </a:r>
          </a:p>
          <a:p>
            <a:r>
              <a:rPr lang="en-US" dirty="0" smtClean="0"/>
              <a:t>Optimized for indoor scene only.</a:t>
            </a:r>
          </a:p>
          <a:p>
            <a:pPr marL="0" indent="0">
              <a:buNone/>
            </a:pPr>
            <a:endParaRPr lang="en-US" dirty="0" smtClean="0"/>
          </a:p>
          <a:p>
            <a:endParaRPr lang="en-US" dirty="0"/>
          </a:p>
        </p:txBody>
      </p:sp>
    </p:spTree>
    <p:extLst>
      <p:ext uri="{BB962C8B-B14F-4D97-AF65-F5344CB8AC3E}">
        <p14:creationId xmlns:p14="http://schemas.microsoft.com/office/powerpoint/2010/main" val="13719339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0" y="0"/>
            <a:ext cx="7315200" cy="4114800"/>
          </a:xfrm>
        </p:spPr>
      </p:pic>
      <p:sp>
        <p:nvSpPr>
          <p:cNvPr id="2" name="Title 1"/>
          <p:cNvSpPr>
            <a:spLocks noGrp="1"/>
          </p:cNvSpPr>
          <p:nvPr>
            <p:ph type="title"/>
          </p:nvPr>
        </p:nvSpPr>
        <p:spPr/>
        <p:txBody>
          <a:bodyPr/>
          <a:lstStyle/>
          <a:p>
            <a:r>
              <a:rPr lang="en-US" dirty="0" err="1" smtClean="0">
                <a:solidFill>
                  <a:srgbClr val="EAEAEA"/>
                </a:solidFill>
              </a:rPr>
              <a:t>Portalization</a:t>
            </a:r>
            <a:r>
              <a:rPr lang="en-US" dirty="0" smtClean="0">
                <a:solidFill>
                  <a:srgbClr val="EAEAEA"/>
                </a:solidFill>
              </a:rPr>
              <a:t> Example</a:t>
            </a:r>
            <a:endParaRPr lang="en-US" dirty="0">
              <a:solidFill>
                <a:srgbClr val="EAEAEA"/>
              </a:solidFill>
            </a:endParaRPr>
          </a:p>
        </p:txBody>
      </p:sp>
    </p:spTree>
    <p:extLst>
      <p:ext uri="{BB962C8B-B14F-4D97-AF65-F5344CB8AC3E}">
        <p14:creationId xmlns:p14="http://schemas.microsoft.com/office/powerpoint/2010/main" val="32582759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0" y="0"/>
            <a:ext cx="7315200" cy="4356582"/>
          </a:xfrm>
        </p:spPr>
      </p:pic>
      <p:sp>
        <p:nvSpPr>
          <p:cNvPr id="2" name="Title 1"/>
          <p:cNvSpPr>
            <a:spLocks noGrp="1"/>
          </p:cNvSpPr>
          <p:nvPr>
            <p:ph type="title"/>
          </p:nvPr>
        </p:nvSpPr>
        <p:spPr/>
        <p:txBody>
          <a:bodyPr/>
          <a:lstStyle/>
          <a:p>
            <a:r>
              <a:rPr lang="en-US" dirty="0" smtClean="0">
                <a:solidFill>
                  <a:srgbClr val="EAEAEA"/>
                </a:solidFill>
              </a:rPr>
              <a:t>Polygon Soup!</a:t>
            </a:r>
            <a:endParaRPr lang="en-US" dirty="0">
              <a:solidFill>
                <a:srgbClr val="EAEAEA"/>
              </a:solidFill>
            </a:endParaRPr>
          </a:p>
        </p:txBody>
      </p:sp>
    </p:spTree>
    <p:extLst>
      <p:ext uri="{BB962C8B-B14F-4D97-AF65-F5344CB8AC3E}">
        <p14:creationId xmlns:p14="http://schemas.microsoft.com/office/powerpoint/2010/main" val="4415003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Polygon Soup</a:t>
            </a:r>
            <a:endParaRPr lang="en-US" dirty="0"/>
          </a:p>
        </p:txBody>
      </p:sp>
      <p:sp>
        <p:nvSpPr>
          <p:cNvPr id="3" name="Content Placeholder 2"/>
          <p:cNvSpPr>
            <a:spLocks noGrp="1"/>
          </p:cNvSpPr>
          <p:nvPr>
            <p:ph idx="1"/>
          </p:nvPr>
        </p:nvSpPr>
        <p:spPr/>
        <p:txBody>
          <a:bodyPr/>
          <a:lstStyle/>
          <a:p>
            <a:r>
              <a:rPr lang="en-US" dirty="0" smtClean="0"/>
              <a:t>Just pieces jammed together</a:t>
            </a:r>
          </a:p>
          <a:p>
            <a:r>
              <a:rPr lang="en-US" dirty="0" smtClean="0"/>
              <a:t>No water-tightness</a:t>
            </a:r>
          </a:p>
          <a:p>
            <a:r>
              <a:rPr lang="en-US" dirty="0" smtClean="0"/>
              <a:t>No manual portals</a:t>
            </a:r>
          </a:p>
          <a:p>
            <a:r>
              <a:rPr lang="en-US" dirty="0" smtClean="0"/>
              <a:t>Incremental construction/fast iteration.</a:t>
            </a:r>
          </a:p>
          <a:p>
            <a:r>
              <a:rPr lang="en-US" dirty="0" smtClean="0"/>
              <a:t>Allow late design changes</a:t>
            </a:r>
          </a:p>
          <a:p>
            <a:endParaRPr lang="en-US" dirty="0"/>
          </a:p>
        </p:txBody>
      </p:sp>
    </p:spTree>
    <p:extLst>
      <p:ext uri="{BB962C8B-B14F-4D97-AF65-F5344CB8AC3E}">
        <p14:creationId xmlns:p14="http://schemas.microsoft.com/office/powerpoint/2010/main" val="708024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Idea</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sp>
        <p:nvSpPr>
          <p:cNvPr id="4" name="Content Placeholder 2"/>
          <p:cNvSpPr txBox="1">
            <a:spLocks/>
          </p:cNvSpPr>
          <p:nvPr/>
        </p:nvSpPr>
        <p:spPr bwMode="auto">
          <a:xfrm>
            <a:off x="396875" y="914401"/>
            <a:ext cx="6731000" cy="3124200"/>
          </a:xfrm>
          <a:prstGeom prst="rect">
            <a:avLst/>
          </a:prstGeom>
          <a:noFill/>
          <a:ln w="9525">
            <a:noFill/>
            <a:miter lim="800000"/>
            <a:headEnd/>
            <a:tailEnd/>
          </a:ln>
          <a:effectLst/>
        </p:spPr>
        <p:txBody>
          <a:bodyPr vert="horz" wrap="square" lIns="73152" tIns="36576" rIns="73152" bIns="36576" numCol="1" anchor="t" anchorCtr="0" compatLnSpc="1">
            <a:prstTxWarp prst="textNoShape">
              <a:avLst/>
            </a:prstTxWarp>
          </a:bodyPr>
          <a:lstStyle>
            <a:lvl1pPr marL="273050" indent="-273050" algn="l" rtl="0" eaLnBrk="0" fontAlgn="base" hangingPunct="0">
              <a:lnSpc>
                <a:spcPct val="110000"/>
              </a:lnSpc>
              <a:spcBef>
                <a:spcPts val="475"/>
              </a:spcBef>
              <a:spcAft>
                <a:spcPts val="475"/>
              </a:spcAft>
              <a:buClr>
                <a:schemeClr val="accent6"/>
              </a:buClr>
              <a:buSzPct val="110000"/>
              <a:buChar char="•"/>
              <a:defRPr sz="2500">
                <a:solidFill>
                  <a:schemeClr val="tx1"/>
                </a:solidFill>
                <a:effectLst>
                  <a:outerShdw blurRad="50800" dist="38100" dir="2700000">
                    <a:srgbClr val="000000">
                      <a:alpha val="43000"/>
                    </a:srgbClr>
                  </a:outerShdw>
                </a:effectLst>
                <a:latin typeface="+mn-lt"/>
                <a:ea typeface="ＭＳ Ｐゴシック" pitchFamily="-108" charset="-128"/>
                <a:cs typeface="ＭＳ Ｐゴシック" pitchFamily="-108" charset="-128"/>
              </a:defRPr>
            </a:lvl1pPr>
            <a:lvl2pPr marL="593725" indent="-228600" algn="l" rtl="0" eaLnBrk="0" fontAlgn="base" hangingPunct="0">
              <a:lnSpc>
                <a:spcPct val="110000"/>
              </a:lnSpc>
              <a:spcBef>
                <a:spcPts val="475"/>
              </a:spcBef>
              <a:spcAft>
                <a:spcPts val="475"/>
              </a:spcAft>
              <a:buClr>
                <a:schemeClr val="accent6"/>
              </a:buClr>
              <a:buSzPct val="110000"/>
              <a:buFont typeface="Arial" charset="0"/>
              <a:buChar char="–"/>
              <a:defRPr sz="2100">
                <a:solidFill>
                  <a:schemeClr val="tx1"/>
                </a:solidFill>
                <a:effectLst>
                  <a:outerShdw blurRad="50800" dist="38100" dir="2700000">
                    <a:srgbClr val="000000">
                      <a:alpha val="43000"/>
                    </a:srgbClr>
                  </a:outerShdw>
                </a:effectLst>
                <a:latin typeface="+mn-lt"/>
                <a:ea typeface="ＭＳ Ｐゴシック" pitchFamily="-108" charset="-128"/>
              </a:defRPr>
            </a:lvl2pPr>
            <a:lvl3pPr marL="914400" indent="-182563" algn="l" rtl="0" eaLnBrk="0" fontAlgn="base" hangingPunct="0">
              <a:lnSpc>
                <a:spcPct val="110000"/>
              </a:lnSpc>
              <a:spcBef>
                <a:spcPts val="475"/>
              </a:spcBef>
              <a:spcAft>
                <a:spcPts val="475"/>
              </a:spcAft>
              <a:buClr>
                <a:schemeClr val="accent6"/>
              </a:buClr>
              <a:buSzPct val="110000"/>
              <a:buChar char="•"/>
              <a:defRPr sz="1700">
                <a:solidFill>
                  <a:schemeClr val="tx1"/>
                </a:solidFill>
                <a:effectLst>
                  <a:outerShdw blurRad="50800" dist="38100" dir="2700000">
                    <a:srgbClr val="000000">
                      <a:alpha val="43000"/>
                    </a:srgbClr>
                  </a:outerShdw>
                </a:effectLst>
                <a:latin typeface="+mn-lt"/>
                <a:ea typeface="ＭＳ Ｐゴシック" pitchFamily="-108" charset="-128"/>
              </a:defRPr>
            </a:lvl3pPr>
            <a:lvl4pPr marL="1279525"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outerShdw blurRad="50800" dist="38100" dir="2700000">
                    <a:srgbClr val="000000">
                      <a:alpha val="43000"/>
                    </a:srgbClr>
                  </a:outerShdw>
                </a:effectLst>
                <a:latin typeface="+mn-lt"/>
                <a:ea typeface="ＭＳ Ｐゴシック" pitchFamily="-108" charset="-128"/>
              </a:defRPr>
            </a:lvl4pPr>
            <a:lvl5pPr marL="1644650"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outerShdw blurRad="50800" dist="38100" dir="2700000">
                    <a:srgbClr val="000000">
                      <a:alpha val="43000"/>
                    </a:srgbClr>
                  </a:outerShdw>
                </a:effectLst>
                <a:latin typeface="+mn-lt"/>
                <a:ea typeface="ＭＳ Ｐゴシック" pitchFamily="-108" charset="-128"/>
              </a:defRPr>
            </a:lvl5pPr>
            <a:lvl6pPr marL="201168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6pPr>
            <a:lvl7pPr marL="237744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7pPr>
            <a:lvl8pPr marL="274320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8pPr>
            <a:lvl9pPr marL="310896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9pPr>
          </a:lstStyle>
          <a:p>
            <a:r>
              <a:rPr lang="en-US" dirty="0" smtClean="0"/>
              <a:t>Sub-divide the scene</a:t>
            </a:r>
          </a:p>
          <a:p>
            <a:r>
              <a:rPr lang="en-US" dirty="0" err="1" smtClean="0"/>
              <a:t>Voxelize</a:t>
            </a:r>
            <a:r>
              <a:rPr lang="en-US" dirty="0" smtClean="0"/>
              <a:t> the subdivided volume</a:t>
            </a:r>
          </a:p>
          <a:p>
            <a:r>
              <a:rPr lang="en-US" dirty="0" smtClean="0"/>
              <a:t>Segment the voxels into regions</a:t>
            </a:r>
          </a:p>
          <a:p>
            <a:r>
              <a:rPr lang="en-US" dirty="0" smtClean="0"/>
              <a:t>Build a connectivity graph between regions</a:t>
            </a:r>
          </a:p>
          <a:p>
            <a:r>
              <a:rPr lang="en-US" dirty="0" smtClean="0"/>
              <a:t>Build simplified volumes from voxel regions</a:t>
            </a:r>
          </a:p>
          <a:p>
            <a:endParaRPr lang="en-US" dirty="0"/>
          </a:p>
        </p:txBody>
      </p:sp>
    </p:spTree>
    <p:extLst>
      <p:ext uri="{BB962C8B-B14F-4D97-AF65-F5344CB8AC3E}">
        <p14:creationId xmlns:p14="http://schemas.microsoft.com/office/powerpoint/2010/main" val="11827173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2D Example –Path Finding</a:t>
            </a:r>
            <a:endParaRPr lang="en-US" dirty="0"/>
          </a:p>
        </p:txBody>
      </p:sp>
      <p:sp>
        <p:nvSpPr>
          <p:cNvPr id="5" name="Rectangle 4"/>
          <p:cNvSpPr/>
          <p:nvPr/>
        </p:nvSpPr>
        <p:spPr>
          <a:xfrm>
            <a:off x="148947" y="1503402"/>
            <a:ext cx="1984653" cy="923330"/>
          </a:xfrm>
          <a:prstGeom prst="rect">
            <a:avLst/>
          </a:prstGeom>
        </p:spPr>
        <p:txBody>
          <a:bodyPr wrap="square">
            <a:spAutoFit/>
          </a:bodyPr>
          <a:lstStyle/>
          <a:p>
            <a:r>
              <a:rPr lang="en-US" dirty="0" smtClean="0"/>
              <a:t>Input Scene</a:t>
            </a:r>
          </a:p>
          <a:p>
            <a:endParaRPr lang="en-US" dirty="0"/>
          </a:p>
          <a:p>
            <a:endParaRPr lang="en-US" dirty="0"/>
          </a:p>
        </p:txBody>
      </p:sp>
      <p:sp>
        <p:nvSpPr>
          <p:cNvPr id="3" name="TextBox 2"/>
          <p:cNvSpPr txBox="1"/>
          <p:nvPr/>
        </p:nvSpPr>
        <p:spPr>
          <a:xfrm>
            <a:off x="121974" y="2895600"/>
            <a:ext cx="4114800" cy="769441"/>
          </a:xfrm>
          <a:prstGeom prst="rect">
            <a:avLst/>
          </a:prstGeom>
          <a:noFill/>
        </p:spPr>
        <p:txBody>
          <a:bodyPr wrap="square" rtlCol="0">
            <a:spAutoFit/>
          </a:bodyPr>
          <a:lstStyle/>
          <a:p>
            <a:r>
              <a:rPr lang="en-US" sz="1100" dirty="0"/>
              <a:t>[Recast Library</a:t>
            </a:r>
            <a:r>
              <a:rPr lang="en-US" sz="1100" dirty="0" smtClean="0"/>
              <a:t>: </a:t>
            </a:r>
            <a:r>
              <a:rPr lang="en-US" sz="1100" dirty="0" err="1" smtClean="0"/>
              <a:t>Mikko</a:t>
            </a:r>
            <a:r>
              <a:rPr lang="en-US" sz="1100" dirty="0" smtClean="0"/>
              <a:t> </a:t>
            </a:r>
            <a:r>
              <a:rPr lang="en-US" sz="1100" dirty="0" err="1"/>
              <a:t>Mononen</a:t>
            </a:r>
            <a:r>
              <a:rPr lang="en-US" sz="1100" dirty="0"/>
              <a:t/>
            </a:r>
            <a:br>
              <a:rPr lang="en-US" sz="1100" dirty="0"/>
            </a:br>
            <a:r>
              <a:rPr lang="en-US" sz="1100" dirty="0"/>
              <a:t>http://code.google.com/p</a:t>
            </a:r>
            <a:r>
              <a:rPr lang="en-US" sz="1100" dirty="0" smtClean="0"/>
              <a:t>/</a:t>
            </a:r>
            <a:br>
              <a:rPr lang="en-US" sz="1100" dirty="0" smtClean="0"/>
            </a:br>
            <a:r>
              <a:rPr lang="en-US" sz="1100" dirty="0" err="1" smtClean="0"/>
              <a:t>recastnavigation</a:t>
            </a:r>
            <a:r>
              <a:rPr lang="en-US" sz="1100" dirty="0"/>
              <a:t>/]</a:t>
            </a:r>
          </a:p>
          <a:p>
            <a:endParaRPr lang="en-US" sz="11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43200" y="914400"/>
            <a:ext cx="3501957"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89326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2D Example –Path Finding</a:t>
            </a:r>
            <a:endParaRPr lang="en-US" dirty="0"/>
          </a:p>
        </p:txBody>
      </p:sp>
      <p:sp>
        <p:nvSpPr>
          <p:cNvPr id="5" name="Rectangle 4"/>
          <p:cNvSpPr/>
          <p:nvPr/>
        </p:nvSpPr>
        <p:spPr>
          <a:xfrm>
            <a:off x="148947" y="1503402"/>
            <a:ext cx="1756053" cy="369332"/>
          </a:xfrm>
          <a:prstGeom prst="rect">
            <a:avLst/>
          </a:prstGeom>
        </p:spPr>
        <p:txBody>
          <a:bodyPr wrap="square">
            <a:spAutoFit/>
          </a:bodyPr>
          <a:lstStyle/>
          <a:p>
            <a:r>
              <a:rPr lang="en-US" dirty="0" err="1" smtClean="0"/>
              <a:t>Voxelization</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43200" y="953512"/>
            <a:ext cx="3588774"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27226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2D Example –Path Finding</a:t>
            </a:r>
            <a:endParaRPr lang="en-US" dirty="0"/>
          </a:p>
        </p:txBody>
      </p:sp>
      <p:sp>
        <p:nvSpPr>
          <p:cNvPr id="5" name="Rectangle 4"/>
          <p:cNvSpPr/>
          <p:nvPr/>
        </p:nvSpPr>
        <p:spPr>
          <a:xfrm>
            <a:off x="148947" y="1503402"/>
            <a:ext cx="1984653" cy="1200329"/>
          </a:xfrm>
          <a:prstGeom prst="rect">
            <a:avLst/>
          </a:prstGeom>
        </p:spPr>
        <p:txBody>
          <a:bodyPr wrap="square">
            <a:spAutoFit/>
          </a:bodyPr>
          <a:lstStyle/>
          <a:p>
            <a:r>
              <a:rPr lang="en-US" dirty="0" smtClean="0"/>
              <a:t>“Walk-able” voxels</a:t>
            </a:r>
          </a:p>
          <a:p>
            <a:endParaRPr lang="en-US" dirty="0"/>
          </a:p>
          <a:p>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43200" y="914400"/>
            <a:ext cx="3501957"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743200" y="914400"/>
            <a:ext cx="3566656"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4051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2D Example –Path Finding</a:t>
            </a:r>
            <a:endParaRPr lang="en-US" dirty="0"/>
          </a:p>
        </p:txBody>
      </p:sp>
      <p:sp>
        <p:nvSpPr>
          <p:cNvPr id="5" name="Rectangle 4"/>
          <p:cNvSpPr/>
          <p:nvPr/>
        </p:nvSpPr>
        <p:spPr>
          <a:xfrm>
            <a:off x="148947" y="1503402"/>
            <a:ext cx="1984653" cy="923330"/>
          </a:xfrm>
          <a:prstGeom prst="rect">
            <a:avLst/>
          </a:prstGeom>
        </p:spPr>
        <p:txBody>
          <a:bodyPr wrap="square">
            <a:spAutoFit/>
          </a:bodyPr>
          <a:lstStyle/>
          <a:p>
            <a:r>
              <a:rPr lang="en-US" dirty="0" smtClean="0"/>
              <a:t>Distance Field</a:t>
            </a:r>
          </a:p>
          <a:p>
            <a:endParaRPr lang="en-US" dirty="0"/>
          </a:p>
          <a:p>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43200" y="914400"/>
            <a:ext cx="3567659"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25549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2D Example –Path Finding</a:t>
            </a:r>
            <a:endParaRPr lang="en-US" dirty="0"/>
          </a:p>
        </p:txBody>
      </p:sp>
      <p:sp>
        <p:nvSpPr>
          <p:cNvPr id="5" name="Rectangle 4"/>
          <p:cNvSpPr/>
          <p:nvPr/>
        </p:nvSpPr>
        <p:spPr>
          <a:xfrm>
            <a:off x="148947" y="1503402"/>
            <a:ext cx="1984653" cy="1200329"/>
          </a:xfrm>
          <a:prstGeom prst="rect">
            <a:avLst/>
          </a:prstGeom>
        </p:spPr>
        <p:txBody>
          <a:bodyPr wrap="square">
            <a:spAutoFit/>
          </a:bodyPr>
          <a:lstStyle/>
          <a:p>
            <a:r>
              <a:rPr lang="en-US" dirty="0" smtClean="0"/>
              <a:t>2D Watershed Transform</a:t>
            </a:r>
          </a:p>
          <a:p>
            <a:endParaRPr lang="en-US" dirty="0"/>
          </a:p>
          <a:p>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rot="60000">
            <a:off x="2743200" y="914400"/>
            <a:ext cx="360138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51670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Game Worlds from Polygon Soup: </a:t>
            </a:r>
            <a:br>
              <a:rPr lang="en-US" dirty="0" smtClean="0"/>
            </a:br>
            <a:r>
              <a:rPr lang="en-US" sz="2200" dirty="0"/>
              <a:t>Visibility, Spatial </a:t>
            </a:r>
            <a:r>
              <a:rPr lang="en-US" sz="2200" dirty="0" smtClean="0"/>
              <a:t>Connectivity </a:t>
            </a:r>
            <a:r>
              <a:rPr lang="en-US" sz="2200" dirty="0"/>
              <a:t>and </a:t>
            </a:r>
            <a:r>
              <a:rPr lang="en-US" sz="2200" dirty="0" smtClean="0"/>
              <a:t>Rendering</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1432849426"/>
              </p:ext>
            </p:extLst>
          </p:nvPr>
        </p:nvGraphicFramePr>
        <p:xfrm>
          <a:off x="990600" y="2057400"/>
          <a:ext cx="5486400" cy="889000"/>
        </p:xfrm>
        <a:graphic>
          <a:graphicData uri="http://schemas.openxmlformats.org/drawingml/2006/table">
            <a:tbl>
              <a:tblPr firstRow="1" bandRow="1">
                <a:tableStyleId>{2D5ABB26-0587-4C30-8999-92F81FD0307C}</a:tableStyleId>
              </a:tblPr>
              <a:tblGrid>
                <a:gridCol w="1828800"/>
                <a:gridCol w="1828800"/>
                <a:gridCol w="1828800"/>
              </a:tblGrid>
              <a:tr h="370840">
                <a:tc>
                  <a:txBody>
                    <a:bodyPr/>
                    <a:lstStyle/>
                    <a:p>
                      <a:pPr algn="ctr"/>
                      <a:r>
                        <a:rPr lang="en-US" sz="1400" b="1" dirty="0" err="1" smtClean="0">
                          <a:effectLst>
                            <a:outerShdw blurRad="38100" dist="38100" dir="2700000" algn="tl">
                              <a:srgbClr val="000000">
                                <a:alpha val="43137"/>
                              </a:srgbClr>
                            </a:outerShdw>
                          </a:effectLst>
                        </a:rPr>
                        <a:t>Hao</a:t>
                      </a:r>
                      <a:r>
                        <a:rPr lang="en-US" sz="1400" b="1" dirty="0" smtClean="0">
                          <a:effectLst>
                            <a:outerShdw blurRad="38100" dist="38100" dir="2700000" algn="tl">
                              <a:srgbClr val="000000">
                                <a:alpha val="43137"/>
                              </a:srgbClr>
                            </a:outerShdw>
                          </a:effectLst>
                        </a:rPr>
                        <a:t> Chen</a:t>
                      </a:r>
                      <a:endParaRPr lang="en-US" b="1" dirty="0">
                        <a:effectLst>
                          <a:outerShdw blurRad="38100" dist="38100" dir="2700000" algn="tl">
                            <a:srgbClr val="000000">
                              <a:alpha val="43137"/>
                            </a:srgbClr>
                          </a:outerShdw>
                        </a:effectLst>
                      </a:endParaRPr>
                    </a:p>
                  </a:txBody>
                  <a:tcPr/>
                </a:tc>
                <a:tc>
                  <a:txBody>
                    <a:bodyPr/>
                    <a:lstStyle/>
                    <a:p>
                      <a:pPr algn="ctr"/>
                      <a:r>
                        <a:rPr lang="en-US" sz="1400" b="1" dirty="0" smtClean="0">
                          <a:effectLst>
                            <a:outerShdw blurRad="38100" dist="38100" dir="2700000" algn="tl">
                              <a:srgbClr val="000000">
                                <a:alpha val="43137"/>
                              </a:srgbClr>
                            </a:outerShdw>
                          </a:effectLst>
                        </a:rPr>
                        <a:t>Ari </a:t>
                      </a:r>
                      <a:r>
                        <a:rPr lang="en-US" sz="1400" b="1" dirty="0" err="1" smtClean="0">
                          <a:effectLst>
                            <a:outerShdw blurRad="38100" dist="38100" dir="2700000" algn="tl">
                              <a:srgbClr val="000000">
                                <a:alpha val="43137"/>
                              </a:srgbClr>
                            </a:outerShdw>
                          </a:effectLst>
                        </a:rPr>
                        <a:t>Silvennoinen</a:t>
                      </a:r>
                      <a:endParaRPr lang="en-US" b="1" dirty="0">
                        <a:effectLst>
                          <a:outerShdw blurRad="38100" dist="38100" dir="2700000" algn="tl">
                            <a:srgbClr val="000000">
                              <a:alpha val="43137"/>
                            </a:srgbClr>
                          </a:outerShdw>
                        </a:effectLst>
                      </a:endParaRPr>
                    </a:p>
                  </a:txBody>
                  <a:tcPr/>
                </a:tc>
                <a:tc>
                  <a:txBody>
                    <a:bodyPr/>
                    <a:lstStyle/>
                    <a:p>
                      <a:pPr marL="0" marR="0" indent="0" algn="ctr" defTabSz="365760" rtl="0" eaLnBrk="1" fontAlgn="auto" latinLnBrk="0" hangingPunct="1">
                        <a:lnSpc>
                          <a:spcPct val="100000"/>
                        </a:lnSpc>
                        <a:spcBef>
                          <a:spcPts val="0"/>
                        </a:spcBef>
                        <a:spcAft>
                          <a:spcPts val="0"/>
                        </a:spcAft>
                        <a:buClrTx/>
                        <a:buSzTx/>
                        <a:buFontTx/>
                        <a:buNone/>
                        <a:tabLst/>
                        <a:defRPr/>
                      </a:pPr>
                      <a:r>
                        <a:rPr lang="en-US" sz="1400" b="1" dirty="0" smtClean="0">
                          <a:effectLst>
                            <a:outerShdw blurRad="38100" dist="38100" dir="2700000" algn="tl">
                              <a:srgbClr val="000000">
                                <a:alpha val="43137"/>
                              </a:srgbClr>
                            </a:outerShdw>
                          </a:effectLst>
                        </a:rPr>
                        <a:t>Natalya </a:t>
                      </a:r>
                      <a:r>
                        <a:rPr lang="en-US" sz="1400" b="1" dirty="0" err="1" smtClean="0">
                          <a:effectLst>
                            <a:outerShdw blurRad="38100" dist="38100" dir="2700000" algn="tl">
                              <a:srgbClr val="000000">
                                <a:alpha val="43137"/>
                              </a:srgbClr>
                            </a:outerShdw>
                          </a:effectLst>
                        </a:rPr>
                        <a:t>Tatarchuk</a:t>
                      </a:r>
                      <a:endParaRPr lang="en-US" b="1" dirty="0">
                        <a:effectLst>
                          <a:outerShdw blurRad="38100" dist="38100" dir="2700000" algn="tl">
                            <a:srgbClr val="000000">
                              <a:alpha val="43137"/>
                            </a:srgbClr>
                          </a:outerShdw>
                        </a:effectLst>
                      </a:endParaRPr>
                    </a:p>
                  </a:txBody>
                  <a:tcPr/>
                </a:tc>
              </a:tr>
              <a:tr h="370840">
                <a:tc>
                  <a:txBody>
                    <a:bodyPr/>
                    <a:lstStyle/>
                    <a:p>
                      <a:pPr marL="0" marR="0" indent="0" algn="ctr" defTabSz="365760" rtl="0" eaLnBrk="1" fontAlgn="auto" latinLnBrk="0" hangingPunct="1">
                        <a:lnSpc>
                          <a:spcPct val="100000"/>
                        </a:lnSpc>
                        <a:spcBef>
                          <a:spcPts val="0"/>
                        </a:spcBef>
                        <a:spcAft>
                          <a:spcPts val="0"/>
                        </a:spcAft>
                        <a:buClrTx/>
                        <a:buSzTx/>
                        <a:buFontTx/>
                        <a:buNone/>
                        <a:tabLst/>
                        <a:defRPr/>
                      </a:pPr>
                      <a:r>
                        <a:rPr lang="en-US" sz="1400" dirty="0" err="1" smtClean="0">
                          <a:effectLst>
                            <a:outerShdw blurRad="38100" dist="38100" dir="2700000" algn="tl">
                              <a:srgbClr val="000000">
                                <a:alpha val="43137"/>
                              </a:srgbClr>
                            </a:outerShdw>
                          </a:effectLst>
                        </a:rPr>
                        <a:t>Bungie</a:t>
                      </a:r>
                      <a:endParaRPr lang="en-US" dirty="0" smtClean="0">
                        <a:effectLst>
                          <a:outerShdw blurRad="38100" dist="38100" dir="2700000" algn="tl">
                            <a:srgbClr val="000000">
                              <a:alpha val="43137"/>
                            </a:srgbClr>
                          </a:outerShdw>
                        </a:effectLst>
                      </a:endParaRPr>
                    </a:p>
                    <a:p>
                      <a:pPr algn="ctr"/>
                      <a:endParaRPr lang="en-US" dirty="0">
                        <a:effectLst>
                          <a:outerShdw blurRad="38100" dist="38100" dir="2700000" algn="tl">
                            <a:srgbClr val="000000">
                              <a:alpha val="43137"/>
                            </a:srgbClr>
                          </a:outerShdw>
                        </a:effectLst>
                      </a:endParaRPr>
                    </a:p>
                  </a:txBody>
                  <a:tcPr/>
                </a:tc>
                <a:tc>
                  <a:txBody>
                    <a:bodyPr/>
                    <a:lstStyle/>
                    <a:p>
                      <a:pPr algn="ctr"/>
                      <a:r>
                        <a:rPr lang="en-US" sz="1400" dirty="0" smtClean="0">
                          <a:effectLst>
                            <a:outerShdw blurRad="38100" dist="38100" dir="2700000" algn="tl">
                              <a:srgbClr val="000000">
                                <a:alpha val="43137"/>
                              </a:srgbClr>
                            </a:outerShdw>
                          </a:effectLst>
                        </a:rPr>
                        <a:t>Umbra Software</a:t>
                      </a:r>
                      <a:endParaRPr lang="en-US" dirty="0">
                        <a:effectLst>
                          <a:outerShdw blurRad="38100" dist="38100" dir="2700000" algn="tl">
                            <a:srgbClr val="000000">
                              <a:alpha val="43137"/>
                            </a:srgbClr>
                          </a:outerShdw>
                        </a:effectLst>
                      </a:endParaRPr>
                    </a:p>
                  </a:txBody>
                  <a:tcPr/>
                </a:tc>
                <a:tc>
                  <a:txBody>
                    <a:bodyPr/>
                    <a:lstStyle/>
                    <a:p>
                      <a:pPr marL="0" marR="0" indent="0" algn="ctr" defTabSz="365760" rtl="0" eaLnBrk="1" fontAlgn="auto" latinLnBrk="0" hangingPunct="1">
                        <a:lnSpc>
                          <a:spcPct val="100000"/>
                        </a:lnSpc>
                        <a:spcBef>
                          <a:spcPts val="0"/>
                        </a:spcBef>
                        <a:spcAft>
                          <a:spcPts val="0"/>
                        </a:spcAft>
                        <a:buClrTx/>
                        <a:buSzTx/>
                        <a:buFontTx/>
                        <a:buNone/>
                        <a:tabLst/>
                        <a:defRPr/>
                      </a:pPr>
                      <a:r>
                        <a:rPr lang="en-US" sz="1400" dirty="0" err="1" smtClean="0">
                          <a:effectLst>
                            <a:outerShdw blurRad="38100" dist="38100" dir="2700000" algn="tl">
                              <a:srgbClr val="000000">
                                <a:alpha val="43137"/>
                              </a:srgbClr>
                            </a:outerShdw>
                          </a:effectLst>
                        </a:rPr>
                        <a:t>Bungie</a:t>
                      </a:r>
                      <a:endParaRPr lang="en-US" dirty="0" smtClean="0">
                        <a:effectLst>
                          <a:outerShdw blurRad="38100" dist="38100" dir="2700000" algn="tl">
                            <a:srgbClr val="000000">
                              <a:alpha val="43137"/>
                            </a:srgbClr>
                          </a:outerShdw>
                        </a:effectLst>
                      </a:endParaRPr>
                    </a:p>
                    <a:p>
                      <a:pPr algn="ctr"/>
                      <a:endParaRPr lang="en-US" dirty="0">
                        <a:effectLst>
                          <a:outerShdw blurRad="38100" dist="38100" dir="2700000" algn="tl">
                            <a:srgbClr val="000000">
                              <a:alpha val="43137"/>
                            </a:srgbClr>
                          </a:outerShdw>
                        </a:effectLst>
                      </a:endParaRPr>
                    </a:p>
                  </a:txBody>
                  <a:tcPr/>
                </a:tc>
              </a:tr>
            </a:tbl>
          </a:graphicData>
        </a:graphic>
      </p:graphicFrame>
    </p:spTree>
    <p:extLst>
      <p:ext uri="{BB962C8B-B14F-4D97-AF65-F5344CB8AC3E}">
        <p14:creationId xmlns:p14="http://schemas.microsoft.com/office/powerpoint/2010/main" val="39970795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2D Example –Path Finding</a:t>
            </a:r>
            <a:endParaRPr lang="en-US" dirty="0"/>
          </a:p>
        </p:txBody>
      </p:sp>
      <p:sp>
        <p:nvSpPr>
          <p:cNvPr id="5" name="Rectangle 4"/>
          <p:cNvSpPr/>
          <p:nvPr/>
        </p:nvSpPr>
        <p:spPr>
          <a:xfrm>
            <a:off x="148947" y="1503402"/>
            <a:ext cx="1984653" cy="923330"/>
          </a:xfrm>
          <a:prstGeom prst="rect">
            <a:avLst/>
          </a:prstGeom>
        </p:spPr>
        <p:txBody>
          <a:bodyPr wrap="square">
            <a:spAutoFit/>
          </a:bodyPr>
          <a:lstStyle/>
          <a:p>
            <a:r>
              <a:rPr lang="en-US" dirty="0" smtClean="0"/>
              <a:t>Contour</a:t>
            </a:r>
          </a:p>
          <a:p>
            <a:endParaRPr lang="en-US" dirty="0"/>
          </a:p>
          <a:p>
            <a:endParaRPr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43200" y="914400"/>
            <a:ext cx="3456039"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94155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2D Example –Path Finding</a:t>
            </a:r>
            <a:endParaRPr lang="en-US" dirty="0"/>
          </a:p>
        </p:txBody>
      </p:sp>
      <p:sp>
        <p:nvSpPr>
          <p:cNvPr id="5" name="Rectangle 4"/>
          <p:cNvSpPr/>
          <p:nvPr/>
        </p:nvSpPr>
        <p:spPr>
          <a:xfrm>
            <a:off x="148947" y="1503402"/>
            <a:ext cx="1984653" cy="923330"/>
          </a:xfrm>
          <a:prstGeom prst="rect">
            <a:avLst/>
          </a:prstGeom>
        </p:spPr>
        <p:txBody>
          <a:bodyPr wrap="square">
            <a:spAutoFit/>
          </a:bodyPr>
          <a:lstStyle/>
          <a:p>
            <a:r>
              <a:rPr lang="en-US" dirty="0" err="1" smtClean="0"/>
              <a:t>Nav</a:t>
            </a:r>
            <a:r>
              <a:rPr lang="en-US" dirty="0" smtClean="0"/>
              <a:t> </a:t>
            </a:r>
            <a:r>
              <a:rPr lang="en-US" dirty="0"/>
              <a:t>M</a:t>
            </a:r>
            <a:r>
              <a:rPr lang="en-US" dirty="0" smtClean="0"/>
              <a:t>esh</a:t>
            </a:r>
          </a:p>
          <a:p>
            <a:endParaRPr lang="en-US" dirty="0"/>
          </a:p>
          <a:p>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43200" y="914400"/>
            <a:ext cx="3598223"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81235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3D Watershed</a:t>
            </a:r>
            <a:endParaRPr lang="en-US" dirty="0"/>
          </a:p>
        </p:txBody>
      </p:sp>
      <p:sp>
        <p:nvSpPr>
          <p:cNvPr id="4" name="Rectangle 3"/>
          <p:cNvSpPr/>
          <p:nvPr/>
        </p:nvSpPr>
        <p:spPr>
          <a:xfrm>
            <a:off x="152400" y="1600200"/>
            <a:ext cx="2286000" cy="1477328"/>
          </a:xfrm>
          <a:prstGeom prst="rect">
            <a:avLst/>
          </a:prstGeom>
        </p:spPr>
        <p:txBody>
          <a:bodyPr wrap="square">
            <a:spAutoFit/>
          </a:bodyPr>
          <a:lstStyle/>
          <a:p>
            <a:r>
              <a:rPr lang="en-US" dirty="0" err="1"/>
              <a:t>Bungie</a:t>
            </a:r>
            <a:r>
              <a:rPr lang="en-US" dirty="0"/>
              <a:t> &amp; </a:t>
            </a:r>
            <a:r>
              <a:rPr lang="en-US" dirty="0" err="1" smtClean="0"/>
              <a:t>Zhe</a:t>
            </a:r>
            <a:r>
              <a:rPr lang="en-US" dirty="0" smtClean="0"/>
              <a:t> Jiang </a:t>
            </a:r>
            <a:r>
              <a:rPr lang="en-US" dirty="0"/>
              <a:t>University</a:t>
            </a:r>
            <a:br>
              <a:rPr lang="en-US" dirty="0"/>
            </a:br>
            <a:r>
              <a:rPr lang="en-US" dirty="0"/>
              <a:t/>
            </a:r>
            <a:br>
              <a:rPr lang="en-US" dirty="0"/>
            </a:br>
            <a:r>
              <a:rPr lang="en-US" dirty="0" err="1"/>
              <a:t>Zhefeng</a:t>
            </a:r>
            <a:r>
              <a:rPr lang="en-US" dirty="0"/>
              <a:t> </a:t>
            </a:r>
            <a:r>
              <a:rPr lang="en-US" dirty="0" smtClean="0"/>
              <a:t>Wu, </a:t>
            </a:r>
            <a:r>
              <a:rPr lang="en-US" dirty="0" err="1"/>
              <a:t>Xinguo</a:t>
            </a:r>
            <a:r>
              <a:rPr lang="en-US" dirty="0"/>
              <a:t> Liu</a:t>
            </a:r>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69023" y="762000"/>
            <a:ext cx="3962400" cy="2892214"/>
          </a:xfrm>
          <a:prstGeom prst="rect">
            <a:avLst/>
          </a:prstGeom>
        </p:spPr>
      </p:pic>
    </p:spTree>
    <p:extLst>
      <p:ext uri="{BB962C8B-B14F-4D97-AF65-F5344CB8AC3E}">
        <p14:creationId xmlns:p14="http://schemas.microsoft.com/office/powerpoint/2010/main" val="9438664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3D Watershed Transform</a:t>
            </a:r>
            <a:endParaRPr lang="en-US" dirty="0"/>
          </a:p>
        </p:txBody>
      </p:sp>
      <p:pic>
        <p:nvPicPr>
          <p:cNvPr id="9" name="Picture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51868" y="685800"/>
            <a:ext cx="4411465" cy="3200400"/>
          </a:xfrm>
          <a:prstGeom prst="rect">
            <a:avLst/>
          </a:prstGeom>
        </p:spPr>
      </p:pic>
    </p:spTree>
    <p:extLst>
      <p:ext uri="{BB962C8B-B14F-4D97-AF65-F5344CB8AC3E}">
        <p14:creationId xmlns:p14="http://schemas.microsoft.com/office/powerpoint/2010/main" val="25406729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a:t>
            </a:r>
            <a:endParaRPr lang="en-US" dirty="0"/>
          </a:p>
        </p:txBody>
      </p:sp>
      <p:sp>
        <p:nvSpPr>
          <p:cNvPr id="3" name="Content Placeholder 2"/>
          <p:cNvSpPr>
            <a:spLocks noGrp="1"/>
          </p:cNvSpPr>
          <p:nvPr>
            <p:ph idx="1"/>
          </p:nvPr>
        </p:nvSpPr>
        <p:spPr>
          <a:xfrm>
            <a:off x="244475" y="762001"/>
            <a:ext cx="6689725" cy="3124200"/>
          </a:xfrm>
        </p:spPr>
        <p:txBody>
          <a:bodyPr/>
          <a:lstStyle/>
          <a:p>
            <a:r>
              <a:rPr lang="en-US" dirty="0" smtClean="0"/>
              <a:t>3D is considerably harder/slower</a:t>
            </a:r>
          </a:p>
          <a:p>
            <a:r>
              <a:rPr lang="en-US" dirty="0" smtClean="0"/>
              <a:t>Over-segmentation (small regions)</a:t>
            </a:r>
          </a:p>
          <a:p>
            <a:r>
              <a:rPr lang="en-US" dirty="0" smtClean="0"/>
              <a:t>Sensitive to scene changes</a:t>
            </a:r>
          </a:p>
          <a:p>
            <a:r>
              <a:rPr lang="en-US" dirty="0" smtClean="0"/>
              <a:t>Simplified representation non-trivial</a:t>
            </a:r>
          </a:p>
          <a:p>
            <a:r>
              <a:rPr lang="en-US" dirty="0" smtClean="0"/>
              <a:t>What about visibility?</a:t>
            </a:r>
            <a:endParaRPr lang="en-US" dirty="0"/>
          </a:p>
        </p:txBody>
      </p:sp>
    </p:spTree>
    <p:extLst>
      <p:ext uri="{BB962C8B-B14F-4D97-AF65-F5344CB8AC3E}">
        <p14:creationId xmlns:p14="http://schemas.microsoft.com/office/powerpoint/2010/main" val="37158106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Collaboration with Umbra</a:t>
            </a:r>
            <a:endParaRPr lang="en-US" dirty="0"/>
          </a:p>
        </p:txBody>
      </p:sp>
      <p:sp>
        <p:nvSpPr>
          <p:cNvPr id="3" name="Content Placeholder 2"/>
          <p:cNvSpPr>
            <a:spLocks noGrp="1"/>
          </p:cNvSpPr>
          <p:nvPr>
            <p:ph idx="1"/>
          </p:nvPr>
        </p:nvSpPr>
        <p:spPr/>
        <p:txBody>
          <a:bodyPr/>
          <a:lstStyle/>
          <a:p>
            <a:r>
              <a:rPr lang="en-US" sz="1800" dirty="0"/>
              <a:t>A</a:t>
            </a:r>
            <a:r>
              <a:rPr lang="en-US" sz="1800" dirty="0" smtClean="0"/>
              <a:t>utomatic portal generation</a:t>
            </a:r>
          </a:p>
          <a:p>
            <a:r>
              <a:rPr lang="en-US" sz="1800" dirty="0" smtClean="0"/>
              <a:t>Incremental/local updates</a:t>
            </a:r>
          </a:p>
          <a:p>
            <a:r>
              <a:rPr lang="en-US" sz="1800" dirty="0" smtClean="0"/>
              <a:t>CPU based solution, low latency</a:t>
            </a:r>
          </a:p>
          <a:p>
            <a:r>
              <a:rPr lang="en-US" sz="1800" dirty="0" smtClean="0"/>
              <a:t>Same solution for visibility and spatial connectivity</a:t>
            </a:r>
          </a:p>
          <a:p>
            <a:r>
              <a:rPr lang="en-US" sz="1800" dirty="0" smtClean="0"/>
              <a:t>Handle doors and elevators</a:t>
            </a:r>
          </a:p>
          <a:p>
            <a:r>
              <a:rPr lang="en-US" sz="1800" dirty="0" smtClean="0"/>
              <a:t>Precise around user placed portals</a:t>
            </a:r>
          </a:p>
          <a:p>
            <a:r>
              <a:rPr lang="en-US" sz="1800" dirty="0" smtClean="0"/>
              <a:t>Fast run time / low memory </a:t>
            </a:r>
            <a:r>
              <a:rPr lang="en-US" sz="1800" dirty="0" err="1" smtClean="0"/>
              <a:t>fooprint</a:t>
            </a:r>
            <a:endParaRPr lang="en-US" sz="1800" dirty="0" smtClean="0"/>
          </a:p>
          <a:p>
            <a:endParaRPr lang="en-US" sz="1600" dirty="0" smtClean="0"/>
          </a:p>
        </p:txBody>
      </p:sp>
    </p:spTree>
    <p:extLst>
      <p:ext uri="{BB962C8B-B14F-4D97-AF65-F5344CB8AC3E}">
        <p14:creationId xmlns:p14="http://schemas.microsoft.com/office/powerpoint/2010/main" val="21485528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228600" y="2514600"/>
            <a:ext cx="6858000" cy="0"/>
          </a:xfrm>
          <a:prstGeom prst="line">
            <a:avLst/>
          </a:prstGeom>
        </p:spPr>
        <p:style>
          <a:lnRef idx="2">
            <a:schemeClr val="accent1"/>
          </a:lnRef>
          <a:fillRef idx="0">
            <a:schemeClr val="accent1"/>
          </a:fillRef>
          <a:effectRef idx="1">
            <a:schemeClr val="accent1"/>
          </a:effectRef>
          <a:fontRef idx="minor">
            <a:schemeClr val="tx1"/>
          </a:fontRef>
        </p:style>
      </p:cxnSp>
      <p:sp>
        <p:nvSpPr>
          <p:cNvPr id="4099" name="Text Box 10"/>
          <p:cNvSpPr txBox="1">
            <a:spLocks noChangeArrowheads="1"/>
          </p:cNvSpPr>
          <p:nvPr/>
        </p:nvSpPr>
        <p:spPr bwMode="auto">
          <a:xfrm>
            <a:off x="295275" y="152400"/>
            <a:ext cx="6345238" cy="443198"/>
          </a:xfrm>
          <a:prstGeom prst="rect">
            <a:avLst/>
          </a:prstGeom>
          <a:noFill/>
          <a:ln>
            <a:noFill/>
          </a:ln>
          <a:extLst/>
        </p:spPr>
        <p:txBody>
          <a:bodyPr lIns="73152" tIns="36576" rIns="73152" bIns="36576">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b="1" dirty="0" smtClean="0">
                <a:solidFill>
                  <a:schemeClr val="bg2"/>
                </a:solidFill>
                <a:effectLst>
                  <a:outerShdw blurRad="38100" dist="38100" dir="2700000" algn="tl">
                    <a:srgbClr val="DDDDDD"/>
                  </a:outerShdw>
                </a:effectLst>
                <a:latin typeface="Arial Bold" charset="0"/>
              </a:rPr>
              <a:t>Umbra Solution</a:t>
            </a:r>
            <a:endParaRPr lang="en-US" b="1" dirty="0">
              <a:solidFill>
                <a:schemeClr val="bg2"/>
              </a:solidFill>
              <a:effectLst>
                <a:outerShdw blurRad="38100" dist="38100" dir="2700000" algn="tl">
                  <a:srgbClr val="DDDDDD"/>
                </a:outerShdw>
              </a:effectLst>
              <a:latin typeface="Arial Bold" charset="0"/>
            </a:endParaRPr>
          </a:p>
        </p:txBody>
      </p:sp>
      <p:pic>
        <p:nvPicPr>
          <p:cNvPr id="11268" name="Picture 2" descr="S11_LogoHor.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5638800" y="39688"/>
            <a:ext cx="158432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own Arrow Callout 1"/>
          <p:cNvSpPr/>
          <p:nvPr/>
        </p:nvSpPr>
        <p:spPr>
          <a:xfrm>
            <a:off x="2590800" y="838200"/>
            <a:ext cx="4267200" cy="609600"/>
          </a:xfrm>
          <a:prstGeom prst="down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smtClean="0"/>
              <a:t>Polygon soup</a:t>
            </a:r>
            <a:endParaRPr lang="en-US" sz="1800" dirty="0"/>
          </a:p>
        </p:txBody>
      </p:sp>
      <p:sp>
        <p:nvSpPr>
          <p:cNvPr id="8" name="Down Arrow Callout 7"/>
          <p:cNvSpPr/>
          <p:nvPr/>
        </p:nvSpPr>
        <p:spPr>
          <a:xfrm>
            <a:off x="2590800" y="1524000"/>
            <a:ext cx="4267200" cy="1219200"/>
          </a:xfrm>
          <a:prstGeom prst="down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smtClean="0"/>
              <a:t>Automatic cell and portal generation</a:t>
            </a:r>
            <a:endParaRPr lang="en-US" sz="1800" dirty="0"/>
          </a:p>
        </p:txBody>
      </p:sp>
      <p:sp>
        <p:nvSpPr>
          <p:cNvPr id="5" name="Rectangle 4"/>
          <p:cNvSpPr/>
          <p:nvPr/>
        </p:nvSpPr>
        <p:spPr>
          <a:xfrm>
            <a:off x="2590800" y="2743200"/>
            <a:ext cx="42672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smtClean="0"/>
              <a:t>Visibility and connectivity queries </a:t>
            </a:r>
            <a:endParaRPr lang="en-US" sz="1800" dirty="0"/>
          </a:p>
        </p:txBody>
      </p:sp>
      <p:sp>
        <p:nvSpPr>
          <p:cNvPr id="10" name="TextBox 9"/>
          <p:cNvSpPr txBox="1"/>
          <p:nvPr/>
        </p:nvSpPr>
        <p:spPr>
          <a:xfrm>
            <a:off x="381000" y="1676400"/>
            <a:ext cx="1741282" cy="461665"/>
          </a:xfrm>
          <a:prstGeom prst="rect">
            <a:avLst/>
          </a:prstGeom>
          <a:noFill/>
        </p:spPr>
        <p:txBody>
          <a:bodyPr wrap="none" rtlCol="0">
            <a:spAutoFit/>
          </a:bodyPr>
          <a:lstStyle/>
          <a:p>
            <a:r>
              <a:rPr lang="en-US" dirty="0" smtClean="0"/>
              <a:t>Preprocess</a:t>
            </a:r>
            <a:endParaRPr lang="en-US" dirty="0"/>
          </a:p>
        </p:txBody>
      </p:sp>
      <p:sp>
        <p:nvSpPr>
          <p:cNvPr id="16" name="TextBox 15"/>
          <p:cNvSpPr txBox="1"/>
          <p:nvPr/>
        </p:nvSpPr>
        <p:spPr>
          <a:xfrm>
            <a:off x="533400" y="3048000"/>
            <a:ext cx="1330713" cy="461665"/>
          </a:xfrm>
          <a:prstGeom prst="rect">
            <a:avLst/>
          </a:prstGeom>
          <a:noFill/>
        </p:spPr>
        <p:txBody>
          <a:bodyPr wrap="none" rtlCol="0">
            <a:spAutoFit/>
          </a:bodyPr>
          <a:lstStyle/>
          <a:p>
            <a:r>
              <a:rPr lang="en-US" dirty="0" smtClean="0"/>
              <a:t>Runtime</a:t>
            </a:r>
            <a:endParaRPr lang="en-US" dirty="0"/>
          </a:p>
        </p:txBody>
      </p:sp>
    </p:spTree>
    <p:extLst>
      <p:ext uri="{BB962C8B-B14F-4D97-AF65-F5344CB8AC3E}">
        <p14:creationId xmlns:p14="http://schemas.microsoft.com/office/powerpoint/2010/main" val="8303329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228600" y="2514600"/>
            <a:ext cx="6858000" cy="0"/>
          </a:xfrm>
          <a:prstGeom prst="line">
            <a:avLst/>
          </a:prstGeom>
        </p:spPr>
        <p:style>
          <a:lnRef idx="2">
            <a:schemeClr val="accent1"/>
          </a:lnRef>
          <a:fillRef idx="0">
            <a:schemeClr val="accent1"/>
          </a:fillRef>
          <a:effectRef idx="1">
            <a:schemeClr val="accent1"/>
          </a:effectRef>
          <a:fontRef idx="minor">
            <a:schemeClr val="tx1"/>
          </a:fontRef>
        </p:style>
      </p:cxnSp>
      <p:sp>
        <p:nvSpPr>
          <p:cNvPr id="4099" name="Text Box 10"/>
          <p:cNvSpPr txBox="1">
            <a:spLocks noChangeArrowheads="1"/>
          </p:cNvSpPr>
          <p:nvPr/>
        </p:nvSpPr>
        <p:spPr bwMode="auto">
          <a:xfrm>
            <a:off x="295275" y="152400"/>
            <a:ext cx="6345238" cy="443198"/>
          </a:xfrm>
          <a:prstGeom prst="rect">
            <a:avLst/>
          </a:prstGeom>
          <a:noFill/>
          <a:ln>
            <a:noFill/>
          </a:ln>
          <a:extLst/>
        </p:spPr>
        <p:txBody>
          <a:bodyPr lIns="73152" tIns="36576" rIns="73152" bIns="36576">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b="1" dirty="0" smtClean="0">
                <a:solidFill>
                  <a:schemeClr val="bg2"/>
                </a:solidFill>
                <a:effectLst>
                  <a:outerShdw blurRad="38100" dist="38100" dir="2700000" algn="tl">
                    <a:srgbClr val="DDDDDD"/>
                  </a:outerShdw>
                </a:effectLst>
                <a:latin typeface="Arial Bold" charset="0"/>
              </a:rPr>
              <a:t>Preprocess Overview</a:t>
            </a:r>
            <a:endParaRPr lang="en-US" b="1" dirty="0">
              <a:solidFill>
                <a:schemeClr val="bg2"/>
              </a:solidFill>
              <a:effectLst>
                <a:outerShdw blurRad="38100" dist="38100" dir="2700000" algn="tl">
                  <a:srgbClr val="DDDDDD"/>
                </a:outerShdw>
              </a:effectLst>
              <a:latin typeface="Arial Bold" charset="0"/>
            </a:endParaRPr>
          </a:p>
        </p:txBody>
      </p:sp>
      <p:pic>
        <p:nvPicPr>
          <p:cNvPr id="11268" name="Picture 2" descr="S11_LogoHor.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5638800" y="39688"/>
            <a:ext cx="158432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own Arrow Callout 1"/>
          <p:cNvSpPr/>
          <p:nvPr/>
        </p:nvSpPr>
        <p:spPr>
          <a:xfrm>
            <a:off x="2590800" y="838200"/>
            <a:ext cx="4267200" cy="609600"/>
          </a:xfrm>
          <a:prstGeom prst="downArrowCallo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800" dirty="0" smtClean="0">
                <a:solidFill>
                  <a:srgbClr val="AED79A"/>
                </a:solidFill>
              </a:rPr>
              <a:t>Polygon soup</a:t>
            </a:r>
            <a:endParaRPr lang="en-US" sz="1800" dirty="0">
              <a:solidFill>
                <a:srgbClr val="AED79A"/>
              </a:solidFill>
            </a:endParaRPr>
          </a:p>
        </p:txBody>
      </p:sp>
      <p:sp>
        <p:nvSpPr>
          <p:cNvPr id="8" name="Down Arrow Callout 7"/>
          <p:cNvSpPr/>
          <p:nvPr/>
        </p:nvSpPr>
        <p:spPr>
          <a:xfrm>
            <a:off x="2590800" y="1524000"/>
            <a:ext cx="4267200" cy="1219200"/>
          </a:xfrm>
          <a:prstGeom prst="down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smtClean="0"/>
              <a:t>Automatic cell and portal generation</a:t>
            </a:r>
            <a:endParaRPr lang="en-US" sz="1800" dirty="0"/>
          </a:p>
        </p:txBody>
      </p:sp>
      <p:sp>
        <p:nvSpPr>
          <p:cNvPr id="5" name="Rectangle 4"/>
          <p:cNvSpPr/>
          <p:nvPr/>
        </p:nvSpPr>
        <p:spPr>
          <a:xfrm>
            <a:off x="2590800" y="2743200"/>
            <a:ext cx="4267200" cy="9906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800" dirty="0" smtClean="0">
                <a:solidFill>
                  <a:schemeClr val="accent1">
                    <a:lumMod val="60000"/>
                    <a:lumOff val="40000"/>
                  </a:schemeClr>
                </a:solidFill>
              </a:rPr>
              <a:t>Visibility and connectivity queries </a:t>
            </a:r>
            <a:endParaRPr lang="en-US" sz="1800" dirty="0">
              <a:solidFill>
                <a:schemeClr val="accent1">
                  <a:lumMod val="60000"/>
                  <a:lumOff val="40000"/>
                </a:schemeClr>
              </a:solidFill>
            </a:endParaRPr>
          </a:p>
        </p:txBody>
      </p:sp>
      <p:sp>
        <p:nvSpPr>
          <p:cNvPr id="10" name="TextBox 9"/>
          <p:cNvSpPr txBox="1"/>
          <p:nvPr/>
        </p:nvSpPr>
        <p:spPr>
          <a:xfrm>
            <a:off x="381000" y="1676400"/>
            <a:ext cx="1741282" cy="461665"/>
          </a:xfrm>
          <a:prstGeom prst="rect">
            <a:avLst/>
          </a:prstGeom>
          <a:noFill/>
        </p:spPr>
        <p:txBody>
          <a:bodyPr wrap="none" rtlCol="0">
            <a:spAutoFit/>
          </a:bodyPr>
          <a:lstStyle/>
          <a:p>
            <a:r>
              <a:rPr lang="en-US" dirty="0" smtClean="0"/>
              <a:t>Preprocess</a:t>
            </a:r>
            <a:endParaRPr lang="en-US" dirty="0"/>
          </a:p>
        </p:txBody>
      </p:sp>
      <p:sp>
        <p:nvSpPr>
          <p:cNvPr id="16" name="TextBox 15"/>
          <p:cNvSpPr txBox="1"/>
          <p:nvPr/>
        </p:nvSpPr>
        <p:spPr>
          <a:xfrm>
            <a:off x="533400" y="3048000"/>
            <a:ext cx="1330713" cy="461665"/>
          </a:xfrm>
          <a:prstGeom prst="rect">
            <a:avLst/>
          </a:prstGeom>
          <a:noFill/>
        </p:spPr>
        <p:txBody>
          <a:bodyPr wrap="none" rtlCol="0">
            <a:spAutoFit/>
          </a:bodyPr>
          <a:lstStyle/>
          <a:p>
            <a:r>
              <a:rPr lang="en-US" dirty="0" smtClean="0">
                <a:solidFill>
                  <a:srgbClr val="AED79A"/>
                </a:solidFill>
              </a:rPr>
              <a:t>Runtime</a:t>
            </a:r>
            <a:endParaRPr lang="en-US" dirty="0">
              <a:solidFill>
                <a:srgbClr val="AED79A"/>
              </a:solidFill>
            </a:endParaRPr>
          </a:p>
        </p:txBody>
      </p:sp>
    </p:spTree>
    <p:extLst>
      <p:ext uri="{BB962C8B-B14F-4D97-AF65-F5344CB8AC3E}">
        <p14:creationId xmlns:p14="http://schemas.microsoft.com/office/powerpoint/2010/main" val="27199569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443198"/>
          </a:xfrm>
          <a:prstGeom prst="rect">
            <a:avLst/>
          </a:prstGeom>
          <a:noFill/>
          <a:ln>
            <a:noFill/>
          </a:ln>
          <a:extLst/>
        </p:spPr>
        <p:txBody>
          <a:bodyPr lIns="73152" tIns="36576" rIns="73152" bIns="36576">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b="1" dirty="0" smtClean="0">
                <a:solidFill>
                  <a:schemeClr val="bg2"/>
                </a:solidFill>
                <a:effectLst>
                  <a:outerShdw blurRad="38100" dist="38100" dir="2700000" algn="tl">
                    <a:srgbClr val="DDDDDD"/>
                  </a:outerShdw>
                </a:effectLst>
                <a:latin typeface="Arial Bold" charset="0"/>
              </a:rPr>
              <a:t>Preprocess Overview</a:t>
            </a:r>
            <a:endParaRPr lang="en-US" b="1" dirty="0">
              <a:solidFill>
                <a:schemeClr val="bg2"/>
              </a:solidFill>
              <a:effectLst>
                <a:outerShdw blurRad="38100" dist="38100" dir="2700000" algn="tl">
                  <a:srgbClr val="DDDDDD"/>
                </a:outerShdw>
              </a:effectLst>
              <a:latin typeface="Arial Bold" charset="0"/>
            </a:endParaRPr>
          </a:p>
        </p:txBody>
      </p:sp>
      <p:sp>
        <p:nvSpPr>
          <p:cNvPr id="39939" name="Rectangle 3"/>
          <p:cNvSpPr>
            <a:spLocks noGrp="1" noChangeArrowheads="1"/>
          </p:cNvSpPr>
          <p:nvPr>
            <p:ph type="body" idx="1"/>
          </p:nvPr>
        </p:nvSpPr>
        <p:spPr>
          <a:xfrm>
            <a:off x="279400" y="685800"/>
            <a:ext cx="6732588" cy="3119438"/>
          </a:xfrm>
        </p:spPr>
        <p:txBody>
          <a:bodyPr/>
          <a:lstStyle/>
          <a:p>
            <a:pPr eaLnBrk="1" hangingPunct="1">
              <a:spcBef>
                <a:spcPts val="200"/>
              </a:spcBef>
              <a:spcAft>
                <a:spcPts val="200"/>
              </a:spcAft>
              <a:buFont typeface="Wingdings" charset="0"/>
              <a:buChar char="§"/>
            </a:pPr>
            <a:r>
              <a:rPr lang="en-US" sz="1800" b="1" dirty="0" smtClean="0">
                <a:effectLst>
                  <a:outerShdw blurRad="38100" dist="38100" dir="2700000" algn="tl">
                    <a:srgbClr val="DDDDDD"/>
                  </a:outerShdw>
                </a:effectLst>
                <a:latin typeface="Arial" charset="0"/>
                <a:ea typeface="ＭＳ Ｐゴシック" charset="0"/>
              </a:rPr>
              <a:t>Discretize</a:t>
            </a:r>
            <a:r>
              <a:rPr lang="en-US" sz="1800" dirty="0" smtClean="0">
                <a:effectLst>
                  <a:outerShdw blurRad="38100" dist="38100" dir="2700000" algn="tl">
                    <a:srgbClr val="DDDDDD"/>
                  </a:outerShdw>
                </a:effectLst>
                <a:latin typeface="Arial" charset="0"/>
                <a:ea typeface="ＭＳ Ｐゴシック" charset="0"/>
              </a:rPr>
              <a:t> the scene into voxels</a:t>
            </a: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Determine voxel </a:t>
            </a:r>
            <a:r>
              <a:rPr lang="en-US" sz="1800" b="1" dirty="0" smtClean="0">
                <a:effectLst>
                  <a:outerShdw blurRad="38100" dist="38100" dir="2700000" algn="tl">
                    <a:srgbClr val="DDDDDD"/>
                  </a:outerShdw>
                </a:effectLst>
                <a:latin typeface="Arial" charset="0"/>
                <a:ea typeface="ＭＳ Ｐゴシック" charset="0"/>
              </a:rPr>
              <a:t>connectivity</a:t>
            </a:r>
            <a:r>
              <a:rPr lang="en-US" sz="1800" dirty="0" smtClean="0">
                <a:effectLst>
                  <a:outerShdw blurRad="38100" dist="38100" dir="2700000" algn="tl">
                    <a:srgbClr val="DDDDDD"/>
                  </a:outerShdw>
                </a:effectLst>
                <a:latin typeface="Arial" charset="0"/>
                <a:ea typeface="ＭＳ Ｐゴシック" charset="0"/>
              </a:rPr>
              <a:t> with respect to input geometry</a:t>
            </a:r>
          </a:p>
          <a:p>
            <a:pPr eaLnBrk="1" hangingPunct="1">
              <a:spcBef>
                <a:spcPts val="200"/>
              </a:spcBef>
              <a:spcAft>
                <a:spcPts val="200"/>
              </a:spcAft>
              <a:buFont typeface="Wingdings" charset="0"/>
              <a:buChar char="§"/>
            </a:pPr>
            <a:r>
              <a:rPr lang="en-US" sz="1800" b="1" dirty="0" smtClean="0">
                <a:effectLst>
                  <a:outerShdw blurRad="38100" dist="38100" dir="2700000" algn="tl">
                    <a:srgbClr val="DDDDDD"/>
                  </a:outerShdw>
                </a:effectLst>
                <a:latin typeface="Arial" charset="0"/>
                <a:ea typeface="ＭＳ Ｐゴシック" charset="0"/>
              </a:rPr>
              <a:t>Propagate</a:t>
            </a:r>
            <a:r>
              <a:rPr lang="en-US" sz="1800" dirty="0" smtClean="0">
                <a:effectLst>
                  <a:outerShdw blurRad="38100" dist="38100" dir="2700000" algn="tl">
                    <a:srgbClr val="DDDDDD"/>
                  </a:outerShdw>
                </a:effectLst>
                <a:latin typeface="Arial" charset="0"/>
                <a:ea typeface="ＭＳ Ｐゴシック" charset="0"/>
              </a:rPr>
              <a:t> connectivity to find connected components</a:t>
            </a: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Determine </a:t>
            </a:r>
            <a:r>
              <a:rPr lang="en-US" sz="1800" b="1" dirty="0" smtClean="0">
                <a:effectLst>
                  <a:outerShdw blurRad="38100" dist="38100" dir="2700000" algn="tl">
                    <a:srgbClr val="DDDDDD"/>
                  </a:outerShdw>
                </a:effectLst>
                <a:latin typeface="Arial" charset="0"/>
                <a:ea typeface="ＭＳ Ｐゴシック" charset="0"/>
              </a:rPr>
              <a:t>portals</a:t>
            </a:r>
            <a:r>
              <a:rPr lang="en-US" sz="1800" dirty="0" smtClean="0">
                <a:effectLst>
                  <a:outerShdw blurRad="38100" dist="38100" dir="2700000" algn="tl">
                    <a:srgbClr val="DDDDDD"/>
                  </a:outerShdw>
                </a:effectLst>
                <a:latin typeface="Arial" charset="0"/>
                <a:ea typeface="ＭＳ Ｐゴシック" charset="0"/>
              </a:rPr>
              <a:t> between local connected components</a:t>
            </a:r>
          </a:p>
          <a:p>
            <a:pPr marL="0" indent="0" eaLnBrk="1" hangingPunct="1">
              <a:spcBef>
                <a:spcPts val="200"/>
              </a:spcBef>
              <a:spcAft>
                <a:spcPts val="200"/>
              </a:spcAft>
              <a:buNone/>
            </a:pPr>
            <a:endParaRPr lang="en-US" sz="1800" dirty="0" smtClean="0">
              <a:effectLst>
                <a:outerShdw blurRad="38100" dist="38100" dir="2700000" algn="tl">
                  <a:srgbClr val="DDDDDD"/>
                </a:outerShdw>
              </a:effectLst>
              <a:latin typeface="Arial" charset="0"/>
              <a:ea typeface="ＭＳ Ｐゴシック" charset="0"/>
            </a:endParaRPr>
          </a:p>
          <a:p>
            <a:pPr eaLnBrk="1" hangingPunct="1">
              <a:spcBef>
                <a:spcPts val="200"/>
              </a:spcBef>
              <a:spcAft>
                <a:spcPts val="200"/>
              </a:spcAft>
              <a:buFont typeface="Wingdings" charset="0"/>
              <a:buChar char="§"/>
            </a:pPr>
            <a:endParaRPr lang="en-US" sz="1800" dirty="0" smtClean="0">
              <a:effectLst>
                <a:outerShdw blurRad="38100" dist="38100" dir="2700000" algn="tl">
                  <a:srgbClr val="DDDDDD"/>
                </a:outerShdw>
              </a:effectLst>
              <a:latin typeface="Arial" charset="0"/>
              <a:ea typeface="ＭＳ Ｐゴシック" charset="0"/>
            </a:endParaRPr>
          </a:p>
        </p:txBody>
      </p:sp>
      <p:pic>
        <p:nvPicPr>
          <p:cNvPr id="11268" name="Picture 2" descr="S11_LogoHor.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5638800" y="39688"/>
            <a:ext cx="158432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03607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997196"/>
          </a:xfrm>
          <a:prstGeom prst="rect">
            <a:avLst/>
          </a:prstGeom>
          <a:noFill/>
          <a:ln>
            <a:noFill/>
          </a:ln>
          <a:extLst/>
        </p:spPr>
        <p:txBody>
          <a:bodyPr lIns="73152" tIns="36576" rIns="73152" bIns="36576">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b="1" dirty="0" smtClean="0">
                <a:solidFill>
                  <a:schemeClr val="bg2"/>
                </a:solidFill>
                <a:effectLst>
                  <a:outerShdw blurRad="38100" dist="38100" dir="2700000" algn="tl">
                    <a:srgbClr val="DDDDDD"/>
                  </a:outerShdw>
                </a:effectLst>
                <a:latin typeface="Arial Bold" charset="0"/>
              </a:rPr>
              <a:t>Tile Grid</a:t>
            </a:r>
          </a:p>
          <a:p>
            <a:pPr eaLnBrk="1" hangingPunct="1">
              <a:spcBef>
                <a:spcPct val="50000"/>
              </a:spcBef>
            </a:pPr>
            <a:endParaRPr lang="en-US" b="1" dirty="0">
              <a:solidFill>
                <a:schemeClr val="bg2"/>
              </a:solidFill>
              <a:effectLst>
                <a:outerShdw blurRad="38100" dist="38100" dir="2700000" algn="tl">
                  <a:srgbClr val="DDDDDD"/>
                </a:outerShdw>
              </a:effectLst>
              <a:latin typeface="Arial Bold" charset="0"/>
            </a:endParaRPr>
          </a:p>
        </p:txBody>
      </p:sp>
      <p:sp>
        <p:nvSpPr>
          <p:cNvPr id="39939" name="Rectangle 3"/>
          <p:cNvSpPr>
            <a:spLocks noGrp="1" noChangeArrowheads="1"/>
          </p:cNvSpPr>
          <p:nvPr>
            <p:ph type="body" idx="1"/>
          </p:nvPr>
        </p:nvSpPr>
        <p:spPr>
          <a:xfrm>
            <a:off x="279400" y="685800"/>
            <a:ext cx="3149600" cy="3119438"/>
          </a:xfrm>
        </p:spPr>
        <p:txBody>
          <a:bodyPr/>
          <a:lstStyle/>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Subdivide the input geometry into tiles</a:t>
            </a:r>
          </a:p>
          <a:p>
            <a:pPr marL="0" indent="0" eaLnBrk="1" hangingPunct="1">
              <a:spcBef>
                <a:spcPts val="200"/>
              </a:spcBef>
              <a:spcAft>
                <a:spcPts val="200"/>
              </a:spcAft>
              <a:buNone/>
            </a:pPr>
            <a:endParaRPr lang="en-US" sz="1800" dirty="0" smtClean="0">
              <a:effectLst>
                <a:outerShdw blurRad="38100" dist="38100" dir="2700000" algn="tl">
                  <a:srgbClr val="DDDDDD"/>
                </a:outerShdw>
              </a:effectLst>
              <a:latin typeface="Arial" charset="0"/>
              <a:ea typeface="ＭＳ Ｐゴシック" charset="0"/>
            </a:endParaRPr>
          </a:p>
        </p:txBody>
      </p:sp>
      <p:pic>
        <p:nvPicPr>
          <p:cNvPr id="11268" name="Picture 2" descr="S11_LogoHor.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5638800" y="39688"/>
            <a:ext cx="158432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
          <p:cNvGrpSpPr/>
          <p:nvPr/>
        </p:nvGrpSpPr>
        <p:grpSpPr>
          <a:xfrm>
            <a:off x="3788265" y="1014399"/>
            <a:ext cx="2853444" cy="2590712"/>
            <a:chOff x="3788265" y="1014399"/>
            <a:chExt cx="2853444" cy="2590712"/>
          </a:xfrm>
        </p:grpSpPr>
        <p:sp>
          <p:nvSpPr>
            <p:cNvPr id="2" name="Isosceles Triangle 1"/>
            <p:cNvSpPr/>
            <p:nvPr/>
          </p:nvSpPr>
          <p:spPr>
            <a:xfrm rot="2507525">
              <a:off x="4650949" y="1014399"/>
              <a:ext cx="457200" cy="41148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p:cNvSpPr/>
            <p:nvPr/>
          </p:nvSpPr>
          <p:spPr>
            <a:xfrm rot="213144">
              <a:off x="6184509" y="1080569"/>
              <a:ext cx="457200" cy="41148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p:cNvSpPr/>
            <p:nvPr/>
          </p:nvSpPr>
          <p:spPr>
            <a:xfrm rot="213144">
              <a:off x="6198115" y="2755494"/>
              <a:ext cx="423172" cy="84961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p:cNvSpPr/>
            <p:nvPr/>
          </p:nvSpPr>
          <p:spPr>
            <a:xfrm rot="213144">
              <a:off x="3821219" y="3083123"/>
              <a:ext cx="1146032" cy="39769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p:cNvSpPr/>
            <p:nvPr/>
          </p:nvSpPr>
          <p:spPr>
            <a:xfrm rot="2507525">
              <a:off x="5151793" y="2395075"/>
              <a:ext cx="713115" cy="41148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p:cNvSpPr/>
            <p:nvPr/>
          </p:nvSpPr>
          <p:spPr>
            <a:xfrm rot="19992081">
              <a:off x="3788265" y="1738860"/>
              <a:ext cx="713115" cy="41148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p:cNvSpPr/>
            <p:nvPr/>
          </p:nvSpPr>
          <p:spPr>
            <a:xfrm rot="20814056">
              <a:off x="5286083" y="1482425"/>
              <a:ext cx="532699" cy="38826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202165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lumMod val="50000"/>
                  </a:schemeClr>
                </a:solidFill>
              </a:rPr>
              <a:t>Talk Outline</a:t>
            </a:r>
            <a:endParaRPr lang="en-US" dirty="0">
              <a:solidFill>
                <a:schemeClr val="bg1">
                  <a:lumMod val="50000"/>
                </a:schemeClr>
              </a:solidFill>
            </a:endParaRPr>
          </a:p>
        </p:txBody>
      </p:sp>
      <p:sp>
        <p:nvSpPr>
          <p:cNvPr id="3" name="Content Placeholder 2"/>
          <p:cNvSpPr>
            <a:spLocks noGrp="1"/>
          </p:cNvSpPr>
          <p:nvPr>
            <p:ph idx="1"/>
          </p:nvPr>
        </p:nvSpPr>
        <p:spPr/>
        <p:txBody>
          <a:bodyPr/>
          <a:lstStyle/>
          <a:p>
            <a:r>
              <a:rPr lang="en-US" dirty="0" smtClean="0"/>
              <a:t>Game Environment</a:t>
            </a:r>
          </a:p>
          <a:p>
            <a:r>
              <a:rPr lang="en-US" dirty="0" smtClean="0"/>
              <a:t>Previous Approach</a:t>
            </a:r>
          </a:p>
          <a:p>
            <a:r>
              <a:rPr lang="en-US" dirty="0" smtClean="0"/>
              <a:t>New Approach</a:t>
            </a:r>
          </a:p>
          <a:p>
            <a:r>
              <a:rPr lang="en-US" dirty="0" smtClean="0"/>
              <a:t>Implementation</a:t>
            </a:r>
          </a:p>
          <a:p>
            <a:r>
              <a:rPr lang="en-US" dirty="0" smtClean="0"/>
              <a:t>Demo</a:t>
            </a:r>
          </a:p>
          <a:p>
            <a:endParaRPr lang="en-US" dirty="0" smtClean="0"/>
          </a:p>
          <a:p>
            <a:endParaRPr lang="en-US" dirty="0" smtClean="0"/>
          </a:p>
        </p:txBody>
      </p:sp>
    </p:spTree>
    <p:extLst>
      <p:ext uri="{BB962C8B-B14F-4D97-AF65-F5344CB8AC3E}">
        <p14:creationId xmlns:p14="http://schemas.microsoft.com/office/powerpoint/2010/main" val="24937432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997196"/>
          </a:xfrm>
          <a:prstGeom prst="rect">
            <a:avLst/>
          </a:prstGeom>
          <a:noFill/>
          <a:ln>
            <a:noFill/>
          </a:ln>
          <a:extLst/>
        </p:spPr>
        <p:txBody>
          <a:bodyPr lIns="73152" tIns="36576" rIns="73152" bIns="36576">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b="1" dirty="0" smtClean="0">
                <a:solidFill>
                  <a:schemeClr val="bg2"/>
                </a:solidFill>
                <a:effectLst>
                  <a:outerShdw blurRad="38100" dist="38100" dir="2700000" algn="tl">
                    <a:srgbClr val="DDDDDD"/>
                  </a:outerShdw>
                </a:effectLst>
                <a:latin typeface="Arial Bold" charset="0"/>
              </a:rPr>
              <a:t>Tile Grid</a:t>
            </a:r>
          </a:p>
          <a:p>
            <a:pPr eaLnBrk="1" hangingPunct="1">
              <a:spcBef>
                <a:spcPct val="50000"/>
              </a:spcBef>
            </a:pPr>
            <a:endParaRPr lang="en-US" b="1" dirty="0">
              <a:solidFill>
                <a:schemeClr val="bg2"/>
              </a:solidFill>
              <a:effectLst>
                <a:outerShdw blurRad="38100" dist="38100" dir="2700000" algn="tl">
                  <a:srgbClr val="DDDDDD"/>
                </a:outerShdw>
              </a:effectLst>
              <a:latin typeface="Arial Bold" charset="0"/>
            </a:endParaRPr>
          </a:p>
        </p:txBody>
      </p:sp>
      <p:sp>
        <p:nvSpPr>
          <p:cNvPr id="39939" name="Rectangle 3"/>
          <p:cNvSpPr>
            <a:spLocks noGrp="1" noChangeArrowheads="1"/>
          </p:cNvSpPr>
          <p:nvPr>
            <p:ph type="body" idx="1"/>
          </p:nvPr>
        </p:nvSpPr>
        <p:spPr>
          <a:xfrm>
            <a:off x="279400" y="685800"/>
            <a:ext cx="3225800" cy="3119438"/>
          </a:xfrm>
        </p:spPr>
        <p:txBody>
          <a:bodyPr/>
          <a:lstStyle/>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Subdivide the input geometry into tiles</a:t>
            </a: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Localizes computation</a:t>
            </a: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Distributed computing</a:t>
            </a: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Fast local changes</a:t>
            </a:r>
          </a:p>
        </p:txBody>
      </p:sp>
      <p:pic>
        <p:nvPicPr>
          <p:cNvPr id="11268" name="Picture 2" descr="S11_LogoHor.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5638800" y="39688"/>
            <a:ext cx="158432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
          <p:cNvGrpSpPr/>
          <p:nvPr/>
        </p:nvGrpSpPr>
        <p:grpSpPr>
          <a:xfrm>
            <a:off x="3788265" y="1014399"/>
            <a:ext cx="2853444" cy="2590712"/>
            <a:chOff x="3788265" y="1014399"/>
            <a:chExt cx="2853444" cy="2590712"/>
          </a:xfrm>
        </p:grpSpPr>
        <p:sp>
          <p:nvSpPr>
            <p:cNvPr id="2" name="Isosceles Triangle 1"/>
            <p:cNvSpPr/>
            <p:nvPr/>
          </p:nvSpPr>
          <p:spPr>
            <a:xfrm rot="2507525">
              <a:off x="4650949" y="1014399"/>
              <a:ext cx="457200" cy="41148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p:cNvSpPr/>
            <p:nvPr/>
          </p:nvSpPr>
          <p:spPr>
            <a:xfrm rot="213144">
              <a:off x="6184509" y="1080569"/>
              <a:ext cx="457200" cy="41148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p:cNvSpPr/>
            <p:nvPr/>
          </p:nvSpPr>
          <p:spPr>
            <a:xfrm rot="213144">
              <a:off x="6198115" y="2755494"/>
              <a:ext cx="423172" cy="84961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p:cNvSpPr/>
            <p:nvPr/>
          </p:nvSpPr>
          <p:spPr>
            <a:xfrm rot="213144">
              <a:off x="3821219" y="3083123"/>
              <a:ext cx="1146032" cy="39769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p:cNvSpPr/>
            <p:nvPr/>
          </p:nvSpPr>
          <p:spPr>
            <a:xfrm rot="2507525">
              <a:off x="5151793" y="2395075"/>
              <a:ext cx="713115" cy="41148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p:cNvSpPr/>
            <p:nvPr/>
          </p:nvSpPr>
          <p:spPr>
            <a:xfrm rot="19992081">
              <a:off x="3788265" y="1738860"/>
              <a:ext cx="713115" cy="41148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p:cNvSpPr/>
            <p:nvPr/>
          </p:nvSpPr>
          <p:spPr>
            <a:xfrm rot="20814056">
              <a:off x="5286083" y="1482425"/>
              <a:ext cx="532699" cy="38826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2"/>
          <p:cNvGraphicFramePr>
            <a:graphicFrameLocks noGrp="1"/>
          </p:cNvGraphicFramePr>
          <p:nvPr>
            <p:extLst>
              <p:ext uri="{D42A27DB-BD31-4B8C-83A1-F6EECF244321}">
                <p14:modId xmlns:p14="http://schemas.microsoft.com/office/powerpoint/2010/main" val="1429254550"/>
              </p:ext>
            </p:extLst>
          </p:nvPr>
        </p:nvGraphicFramePr>
        <p:xfrm>
          <a:off x="3505200" y="990600"/>
          <a:ext cx="3490994" cy="2692400"/>
        </p:xfrm>
        <a:graphic>
          <a:graphicData uri="http://schemas.openxmlformats.org/drawingml/2006/table">
            <a:tbl>
              <a:tblPr firstRow="1" bandRow="1">
                <a:tableStyleId>{2D5ABB26-0587-4C30-8999-92F81FD0307C}</a:tableStyleId>
              </a:tblPr>
              <a:tblGrid>
                <a:gridCol w="1745497"/>
                <a:gridCol w="1745497"/>
              </a:tblGrid>
              <a:tr h="1346200">
                <a:tc>
                  <a:txBody>
                    <a:bodyPr/>
                    <a:lstStyle/>
                    <a:p>
                      <a:endParaRPr lang="en-US" sz="1300" dirty="0"/>
                    </a:p>
                  </a:txBody>
                  <a:tcPr marL="82141" marR="82141" marT="41071" marB="4107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1300" dirty="0"/>
                    </a:p>
                  </a:txBody>
                  <a:tcPr marL="82141" marR="82141" marT="41071" marB="4107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46200">
                <a:tc>
                  <a:txBody>
                    <a:bodyPr/>
                    <a:lstStyle/>
                    <a:p>
                      <a:endParaRPr lang="en-US" sz="1300" dirty="0"/>
                    </a:p>
                  </a:txBody>
                  <a:tcPr marL="82141" marR="82141" marT="41071" marB="4107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1300" dirty="0"/>
                    </a:p>
                  </a:txBody>
                  <a:tcPr marL="82141" marR="82141" marT="41071" marB="4107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7419441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3788265" y="1014399"/>
            <a:ext cx="2853444" cy="2590712"/>
            <a:chOff x="3788265" y="1014399"/>
            <a:chExt cx="2853444" cy="2590712"/>
          </a:xfrm>
        </p:grpSpPr>
        <p:sp>
          <p:nvSpPr>
            <p:cNvPr id="2" name="Isosceles Triangle 1"/>
            <p:cNvSpPr/>
            <p:nvPr/>
          </p:nvSpPr>
          <p:spPr>
            <a:xfrm rot="2507525">
              <a:off x="4650949" y="1014399"/>
              <a:ext cx="457200" cy="41148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p:cNvSpPr/>
            <p:nvPr/>
          </p:nvSpPr>
          <p:spPr>
            <a:xfrm rot="213144">
              <a:off x="6184509" y="1080569"/>
              <a:ext cx="457200" cy="41148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p:cNvSpPr/>
            <p:nvPr/>
          </p:nvSpPr>
          <p:spPr>
            <a:xfrm rot="213144">
              <a:off x="6198115" y="2755494"/>
              <a:ext cx="423172" cy="84961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p:cNvSpPr/>
            <p:nvPr/>
          </p:nvSpPr>
          <p:spPr>
            <a:xfrm rot="213144">
              <a:off x="3821219" y="3083123"/>
              <a:ext cx="1146032" cy="39769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p:cNvSpPr/>
            <p:nvPr/>
          </p:nvSpPr>
          <p:spPr>
            <a:xfrm rot="2507525">
              <a:off x="5151793" y="2395075"/>
              <a:ext cx="713115" cy="41148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p:cNvSpPr/>
            <p:nvPr/>
          </p:nvSpPr>
          <p:spPr>
            <a:xfrm rot="19992081">
              <a:off x="3788265" y="1738860"/>
              <a:ext cx="713115" cy="41148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p:cNvSpPr/>
            <p:nvPr/>
          </p:nvSpPr>
          <p:spPr>
            <a:xfrm rot="20814056">
              <a:off x="5286083" y="1482425"/>
              <a:ext cx="532699" cy="38826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2"/>
          <p:cNvGraphicFramePr>
            <a:graphicFrameLocks noGrp="1"/>
          </p:cNvGraphicFramePr>
          <p:nvPr>
            <p:extLst>
              <p:ext uri="{D42A27DB-BD31-4B8C-83A1-F6EECF244321}">
                <p14:modId xmlns:p14="http://schemas.microsoft.com/office/powerpoint/2010/main" val="3243885561"/>
              </p:ext>
            </p:extLst>
          </p:nvPr>
        </p:nvGraphicFramePr>
        <p:xfrm>
          <a:off x="3505200" y="990600"/>
          <a:ext cx="3490994" cy="2692400"/>
        </p:xfrm>
        <a:graphic>
          <a:graphicData uri="http://schemas.openxmlformats.org/drawingml/2006/table">
            <a:tbl>
              <a:tblPr firstRow="1" bandRow="1">
                <a:tableStyleId>{2D5ABB26-0587-4C30-8999-92F81FD0307C}</a:tableStyleId>
              </a:tblPr>
              <a:tblGrid>
                <a:gridCol w="1745497"/>
                <a:gridCol w="1745497"/>
              </a:tblGrid>
              <a:tr h="1346200">
                <a:tc>
                  <a:txBody>
                    <a:bodyPr/>
                    <a:lstStyle/>
                    <a:p>
                      <a:endParaRPr lang="en-US" sz="1300" dirty="0"/>
                    </a:p>
                  </a:txBody>
                  <a:tcPr marL="82141" marR="82141" marT="41071" marB="4107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1300" dirty="0"/>
                    </a:p>
                  </a:txBody>
                  <a:tcPr marL="82141" marR="82141" marT="41071" marB="4107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EAEA">
                        <a:alpha val="50000"/>
                      </a:srgbClr>
                    </a:solidFill>
                  </a:tcPr>
                </a:tc>
              </a:tr>
              <a:tr h="1346200">
                <a:tc>
                  <a:txBody>
                    <a:bodyPr/>
                    <a:lstStyle/>
                    <a:p>
                      <a:endParaRPr lang="en-US" sz="1300" dirty="0"/>
                    </a:p>
                  </a:txBody>
                  <a:tcPr marL="82141" marR="82141" marT="41071" marB="4107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EAEA">
                        <a:alpha val="50000"/>
                      </a:srgbClr>
                    </a:solidFill>
                  </a:tcPr>
                </a:tc>
                <a:tc>
                  <a:txBody>
                    <a:bodyPr/>
                    <a:lstStyle/>
                    <a:p>
                      <a:endParaRPr lang="en-US" sz="1300" dirty="0"/>
                    </a:p>
                  </a:txBody>
                  <a:tcPr marL="82141" marR="82141" marT="41071" marB="4107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EAEA">
                        <a:alpha val="50000"/>
                      </a:srgbClr>
                    </a:solidFill>
                  </a:tcPr>
                </a:tc>
              </a:tr>
            </a:tbl>
          </a:graphicData>
        </a:graphic>
      </p:graphicFrame>
      <p:sp>
        <p:nvSpPr>
          <p:cNvPr id="4099" name="Text Box 10"/>
          <p:cNvSpPr txBox="1">
            <a:spLocks noChangeArrowheads="1"/>
          </p:cNvSpPr>
          <p:nvPr/>
        </p:nvSpPr>
        <p:spPr bwMode="auto">
          <a:xfrm>
            <a:off x="295275" y="152400"/>
            <a:ext cx="6345238" cy="997196"/>
          </a:xfrm>
          <a:prstGeom prst="rect">
            <a:avLst/>
          </a:prstGeom>
          <a:noFill/>
          <a:ln>
            <a:noFill/>
          </a:ln>
          <a:extLst/>
        </p:spPr>
        <p:txBody>
          <a:bodyPr lIns="73152" tIns="36576" rIns="73152" bIns="36576">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b="1" dirty="0" smtClean="0">
                <a:solidFill>
                  <a:schemeClr val="bg2"/>
                </a:solidFill>
                <a:effectLst>
                  <a:outerShdw blurRad="38100" dist="38100" dir="2700000" algn="tl">
                    <a:srgbClr val="DDDDDD"/>
                  </a:outerShdw>
                </a:effectLst>
                <a:latin typeface="Arial Bold" charset="0"/>
              </a:rPr>
              <a:t>Tile </a:t>
            </a:r>
            <a:r>
              <a:rPr lang="en-US" b="1" dirty="0" err="1" smtClean="0">
                <a:solidFill>
                  <a:schemeClr val="bg2"/>
                </a:solidFill>
                <a:effectLst>
                  <a:outerShdw blurRad="38100" dist="38100" dir="2700000" algn="tl">
                    <a:srgbClr val="DDDDDD"/>
                  </a:outerShdw>
                </a:effectLst>
                <a:latin typeface="Arial Bold" charset="0"/>
              </a:rPr>
              <a:t>Voxelization</a:t>
            </a:r>
            <a:endParaRPr lang="en-US" b="1" dirty="0" smtClean="0">
              <a:solidFill>
                <a:schemeClr val="bg2"/>
              </a:solidFill>
              <a:effectLst>
                <a:outerShdw blurRad="38100" dist="38100" dir="2700000" algn="tl">
                  <a:srgbClr val="DDDDDD"/>
                </a:outerShdw>
              </a:effectLst>
              <a:latin typeface="Arial Bold" charset="0"/>
            </a:endParaRPr>
          </a:p>
          <a:p>
            <a:pPr eaLnBrk="1" hangingPunct="1">
              <a:spcBef>
                <a:spcPct val="50000"/>
              </a:spcBef>
            </a:pPr>
            <a:endParaRPr lang="en-US" b="1" dirty="0">
              <a:solidFill>
                <a:schemeClr val="bg2"/>
              </a:solidFill>
              <a:effectLst>
                <a:outerShdw blurRad="38100" dist="38100" dir="2700000" algn="tl">
                  <a:srgbClr val="DDDDDD"/>
                </a:outerShdw>
              </a:effectLst>
              <a:latin typeface="Arial Bold" charset="0"/>
            </a:endParaRPr>
          </a:p>
        </p:txBody>
      </p:sp>
      <p:sp>
        <p:nvSpPr>
          <p:cNvPr id="39939" name="Rectangle 3"/>
          <p:cNvSpPr>
            <a:spLocks noGrp="1" noChangeArrowheads="1"/>
          </p:cNvSpPr>
          <p:nvPr>
            <p:ph type="body" idx="1"/>
          </p:nvPr>
        </p:nvSpPr>
        <p:spPr>
          <a:xfrm>
            <a:off x="279400" y="685800"/>
            <a:ext cx="3378200" cy="3119438"/>
          </a:xfrm>
        </p:spPr>
        <p:txBody>
          <a:bodyPr/>
          <a:lstStyle/>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Compute a BSP tree for each tile</a:t>
            </a:r>
          </a:p>
        </p:txBody>
      </p:sp>
      <p:pic>
        <p:nvPicPr>
          <p:cNvPr id="11268" name="Picture 2" descr="S11_LogoHor.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5638800" y="39688"/>
            <a:ext cx="158432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4907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3788265" y="1014399"/>
            <a:ext cx="2853444" cy="2590712"/>
            <a:chOff x="3788265" y="1014399"/>
            <a:chExt cx="2853444" cy="2590712"/>
          </a:xfrm>
        </p:grpSpPr>
        <p:sp>
          <p:nvSpPr>
            <p:cNvPr id="2" name="Isosceles Triangle 1"/>
            <p:cNvSpPr/>
            <p:nvPr/>
          </p:nvSpPr>
          <p:spPr>
            <a:xfrm rot="2507525">
              <a:off x="4650949" y="1014399"/>
              <a:ext cx="457200" cy="41148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p:cNvSpPr/>
            <p:nvPr/>
          </p:nvSpPr>
          <p:spPr>
            <a:xfrm rot="213144">
              <a:off x="6184509" y="1080569"/>
              <a:ext cx="457200" cy="41148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p:cNvSpPr/>
            <p:nvPr/>
          </p:nvSpPr>
          <p:spPr>
            <a:xfrm rot="213144">
              <a:off x="6198115" y="2755494"/>
              <a:ext cx="423172" cy="84961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p:cNvSpPr/>
            <p:nvPr/>
          </p:nvSpPr>
          <p:spPr>
            <a:xfrm rot="213144">
              <a:off x="3821219" y="3083123"/>
              <a:ext cx="1146032" cy="39769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p:cNvSpPr/>
            <p:nvPr/>
          </p:nvSpPr>
          <p:spPr>
            <a:xfrm rot="2507525">
              <a:off x="5151793" y="2395075"/>
              <a:ext cx="713115" cy="41148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p:cNvSpPr/>
            <p:nvPr/>
          </p:nvSpPr>
          <p:spPr>
            <a:xfrm rot="19992081">
              <a:off x="3788265" y="1738860"/>
              <a:ext cx="713115" cy="41148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p:cNvSpPr/>
            <p:nvPr/>
          </p:nvSpPr>
          <p:spPr>
            <a:xfrm rot="20814056">
              <a:off x="5286083" y="1482425"/>
              <a:ext cx="532699" cy="38826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2"/>
          <p:cNvGraphicFramePr>
            <a:graphicFrameLocks noGrp="1"/>
          </p:cNvGraphicFramePr>
          <p:nvPr>
            <p:extLst>
              <p:ext uri="{D42A27DB-BD31-4B8C-83A1-F6EECF244321}">
                <p14:modId xmlns:p14="http://schemas.microsoft.com/office/powerpoint/2010/main" val="4176194483"/>
              </p:ext>
            </p:extLst>
          </p:nvPr>
        </p:nvGraphicFramePr>
        <p:xfrm>
          <a:off x="3505200" y="990600"/>
          <a:ext cx="3490994" cy="2692400"/>
        </p:xfrm>
        <a:graphic>
          <a:graphicData uri="http://schemas.openxmlformats.org/drawingml/2006/table">
            <a:tbl>
              <a:tblPr firstRow="1" bandRow="1">
                <a:tableStyleId>{2D5ABB26-0587-4C30-8999-92F81FD0307C}</a:tableStyleId>
              </a:tblPr>
              <a:tblGrid>
                <a:gridCol w="1745497"/>
                <a:gridCol w="1745497"/>
              </a:tblGrid>
              <a:tr h="1346200">
                <a:tc>
                  <a:txBody>
                    <a:bodyPr/>
                    <a:lstStyle/>
                    <a:p>
                      <a:endParaRPr lang="en-US" sz="1300" dirty="0"/>
                    </a:p>
                  </a:txBody>
                  <a:tcPr marL="82141" marR="82141" marT="41071" marB="4107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1300" dirty="0"/>
                    </a:p>
                  </a:txBody>
                  <a:tcPr marL="82141" marR="82141" marT="41071" marB="4107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EAEA">
                        <a:alpha val="50000"/>
                      </a:srgbClr>
                    </a:solidFill>
                  </a:tcPr>
                </a:tc>
              </a:tr>
              <a:tr h="1346200">
                <a:tc>
                  <a:txBody>
                    <a:bodyPr/>
                    <a:lstStyle/>
                    <a:p>
                      <a:endParaRPr lang="en-US" sz="1300" dirty="0"/>
                    </a:p>
                  </a:txBody>
                  <a:tcPr marL="82141" marR="82141" marT="41071" marB="4107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EAEA">
                        <a:alpha val="50000"/>
                      </a:srgbClr>
                    </a:solidFill>
                  </a:tcPr>
                </a:tc>
                <a:tc>
                  <a:txBody>
                    <a:bodyPr/>
                    <a:lstStyle/>
                    <a:p>
                      <a:endParaRPr lang="en-US" sz="1300" dirty="0"/>
                    </a:p>
                  </a:txBody>
                  <a:tcPr marL="82141" marR="82141" marT="41071" marB="4107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EAEA">
                        <a:alpha val="50000"/>
                      </a:srgbClr>
                    </a:solidFill>
                  </a:tcPr>
                </a:tc>
              </a:tr>
            </a:tbl>
          </a:graphicData>
        </a:graphic>
      </p:graphicFrame>
      <p:sp>
        <p:nvSpPr>
          <p:cNvPr id="4099" name="Text Box 10"/>
          <p:cNvSpPr txBox="1">
            <a:spLocks noChangeArrowheads="1"/>
          </p:cNvSpPr>
          <p:nvPr/>
        </p:nvSpPr>
        <p:spPr bwMode="auto">
          <a:xfrm>
            <a:off x="295275" y="152400"/>
            <a:ext cx="6345238" cy="997196"/>
          </a:xfrm>
          <a:prstGeom prst="rect">
            <a:avLst/>
          </a:prstGeom>
          <a:noFill/>
          <a:ln>
            <a:noFill/>
          </a:ln>
          <a:extLst/>
        </p:spPr>
        <p:txBody>
          <a:bodyPr lIns="73152" tIns="36576" rIns="73152" bIns="36576">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b="1" dirty="0" smtClean="0">
                <a:solidFill>
                  <a:schemeClr val="bg2"/>
                </a:solidFill>
                <a:effectLst>
                  <a:outerShdw blurRad="38100" dist="38100" dir="2700000" algn="tl">
                    <a:srgbClr val="DDDDDD"/>
                  </a:outerShdw>
                </a:effectLst>
                <a:latin typeface="Arial Bold" charset="0"/>
              </a:rPr>
              <a:t>Tile </a:t>
            </a:r>
            <a:r>
              <a:rPr lang="en-US" b="1" dirty="0" err="1" smtClean="0">
                <a:solidFill>
                  <a:schemeClr val="bg2"/>
                </a:solidFill>
                <a:effectLst>
                  <a:outerShdw blurRad="38100" dist="38100" dir="2700000" algn="tl">
                    <a:srgbClr val="DDDDDD"/>
                  </a:outerShdw>
                </a:effectLst>
                <a:latin typeface="Arial Bold" charset="0"/>
              </a:rPr>
              <a:t>Voxelization</a:t>
            </a:r>
            <a:endParaRPr lang="en-US" b="1" dirty="0" smtClean="0">
              <a:solidFill>
                <a:schemeClr val="bg2"/>
              </a:solidFill>
              <a:effectLst>
                <a:outerShdw blurRad="38100" dist="38100" dir="2700000" algn="tl">
                  <a:srgbClr val="DDDDDD"/>
                </a:outerShdw>
              </a:effectLst>
              <a:latin typeface="Arial Bold" charset="0"/>
            </a:endParaRPr>
          </a:p>
          <a:p>
            <a:pPr eaLnBrk="1" hangingPunct="1">
              <a:spcBef>
                <a:spcPct val="50000"/>
              </a:spcBef>
            </a:pPr>
            <a:endParaRPr lang="en-US" b="1" dirty="0">
              <a:solidFill>
                <a:schemeClr val="bg2"/>
              </a:solidFill>
              <a:effectLst>
                <a:outerShdw blurRad="38100" dist="38100" dir="2700000" algn="tl">
                  <a:srgbClr val="DDDDDD"/>
                </a:outerShdw>
              </a:effectLst>
              <a:latin typeface="Arial Bold" charset="0"/>
            </a:endParaRPr>
          </a:p>
        </p:txBody>
      </p:sp>
      <p:sp>
        <p:nvSpPr>
          <p:cNvPr id="39939" name="Rectangle 3"/>
          <p:cNvSpPr>
            <a:spLocks noGrp="1" noChangeArrowheads="1"/>
          </p:cNvSpPr>
          <p:nvPr>
            <p:ph type="body" idx="1"/>
          </p:nvPr>
        </p:nvSpPr>
        <p:spPr>
          <a:xfrm>
            <a:off x="279400" y="685800"/>
            <a:ext cx="3225800" cy="3119438"/>
          </a:xfrm>
        </p:spPr>
        <p:txBody>
          <a:bodyPr/>
          <a:lstStyle/>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Compute a BSP tree for each tile</a:t>
            </a: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Subdivide to discretization level</a:t>
            </a: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Skip empty space</a:t>
            </a: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Leaf nodes = voxels</a:t>
            </a:r>
          </a:p>
        </p:txBody>
      </p:sp>
      <p:pic>
        <p:nvPicPr>
          <p:cNvPr id="11268" name="Picture 2" descr="S11_LogoHor.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5638800" y="39688"/>
            <a:ext cx="158432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p:cNvGraphicFramePr>
            <a:graphicFrameLocks noGrp="1"/>
          </p:cNvGraphicFramePr>
          <p:nvPr>
            <p:extLst>
              <p:ext uri="{D42A27DB-BD31-4B8C-83A1-F6EECF244321}">
                <p14:modId xmlns:p14="http://schemas.microsoft.com/office/powerpoint/2010/main" val="4217667077"/>
              </p:ext>
            </p:extLst>
          </p:nvPr>
        </p:nvGraphicFramePr>
        <p:xfrm>
          <a:off x="3505200" y="1001818"/>
          <a:ext cx="1745440" cy="1332096"/>
        </p:xfrm>
        <a:graphic>
          <a:graphicData uri="http://schemas.openxmlformats.org/drawingml/2006/table">
            <a:tbl>
              <a:tblPr firstRow="1" bandRow="1">
                <a:tableStyleId>{2D5ABB26-0587-4C30-8999-92F81FD0307C}</a:tableStyleId>
              </a:tblPr>
              <a:tblGrid>
                <a:gridCol w="349088"/>
                <a:gridCol w="349088"/>
                <a:gridCol w="349088"/>
                <a:gridCol w="349088"/>
                <a:gridCol w="349088"/>
              </a:tblGrid>
              <a:tr h="333024">
                <a:tc>
                  <a:txBody>
                    <a:bodyPr/>
                    <a:lstStyle/>
                    <a:p>
                      <a:endParaRPr lang="en-US" dirty="0"/>
                    </a:p>
                  </a:txBody>
                  <a:tcP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a:p>
                  </a:txBody>
                  <a:tcP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3024">
                <a:tc>
                  <a:txBody>
                    <a:bodyPr/>
                    <a:lstStyle/>
                    <a:p>
                      <a:endParaRPr lang="en-US"/>
                    </a:p>
                  </a:txBody>
                  <a:tcP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dirty="0"/>
                    </a:p>
                  </a:txBody>
                  <a:tcP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3024">
                <a:tc>
                  <a:txBody>
                    <a:bodyPr/>
                    <a:lstStyle/>
                    <a:p>
                      <a:endParaRPr lang="en-US"/>
                    </a:p>
                  </a:txBody>
                  <a:tcP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dirty="0"/>
                    </a:p>
                  </a:txBody>
                  <a:tcP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3024">
                <a:tc>
                  <a:txBody>
                    <a:bodyPr/>
                    <a:lstStyle/>
                    <a:p>
                      <a:endParaRPr lang="en-US"/>
                    </a:p>
                  </a:txBody>
                  <a:tcP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dirty="0"/>
                    </a:p>
                  </a:txBody>
                  <a:tcP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5860864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997196"/>
          </a:xfrm>
          <a:prstGeom prst="rect">
            <a:avLst/>
          </a:prstGeom>
          <a:noFill/>
          <a:ln>
            <a:noFill/>
          </a:ln>
          <a:extLst/>
        </p:spPr>
        <p:txBody>
          <a:bodyPr lIns="73152" tIns="36576" rIns="73152" bIns="36576">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b="1" dirty="0" smtClean="0">
                <a:solidFill>
                  <a:schemeClr val="bg2"/>
                </a:solidFill>
                <a:effectLst>
                  <a:outerShdw blurRad="38100" dist="38100" dir="2700000" algn="tl">
                    <a:srgbClr val="DDDDDD"/>
                  </a:outerShdw>
                </a:effectLst>
                <a:latin typeface="Arial Bold" charset="0"/>
              </a:rPr>
              <a:t>From Voxels to Cells and Portals</a:t>
            </a:r>
          </a:p>
          <a:p>
            <a:pPr eaLnBrk="1" hangingPunct="1">
              <a:spcBef>
                <a:spcPct val="50000"/>
              </a:spcBef>
            </a:pPr>
            <a:endParaRPr lang="en-US" b="1" dirty="0">
              <a:solidFill>
                <a:schemeClr val="bg2"/>
              </a:solidFill>
              <a:effectLst>
                <a:outerShdw blurRad="38100" dist="38100" dir="2700000" algn="tl">
                  <a:srgbClr val="DDDDDD"/>
                </a:outerShdw>
              </a:effectLst>
              <a:latin typeface="Arial Bold" charset="0"/>
            </a:endParaRPr>
          </a:p>
        </p:txBody>
      </p:sp>
      <p:pic>
        <p:nvPicPr>
          <p:cNvPr id="11268" name="Picture 2" descr="S11_LogoHor.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5638800" y="39688"/>
            <a:ext cx="158432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Isosceles Triangle 5"/>
          <p:cNvSpPr/>
          <p:nvPr/>
        </p:nvSpPr>
        <p:spPr>
          <a:xfrm rot="9603392">
            <a:off x="3659951" y="2979838"/>
            <a:ext cx="3661060" cy="6096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p:cNvGraphicFramePr>
            <a:graphicFrameLocks noGrp="1"/>
          </p:cNvGraphicFramePr>
          <p:nvPr>
            <p:extLst>
              <p:ext uri="{D42A27DB-BD31-4B8C-83A1-F6EECF244321}">
                <p14:modId xmlns:p14="http://schemas.microsoft.com/office/powerpoint/2010/main" val="3220328511"/>
              </p:ext>
            </p:extLst>
          </p:nvPr>
        </p:nvGraphicFramePr>
        <p:xfrm>
          <a:off x="3886200" y="1143000"/>
          <a:ext cx="2895600" cy="2209800"/>
        </p:xfrm>
        <a:graphic>
          <a:graphicData uri="http://schemas.openxmlformats.org/drawingml/2006/table">
            <a:tbl>
              <a:tblPr firstRow="1" bandRow="1">
                <a:tableStyleId>{5C22544A-7EE6-4342-B048-85BDC9FD1C3A}</a:tableStyleId>
              </a:tblPr>
              <a:tblGrid>
                <a:gridCol w="965200"/>
                <a:gridCol w="965200"/>
                <a:gridCol w="965200"/>
              </a:tblGrid>
              <a:tr h="736600">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736600">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736600">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grpSp>
        <p:nvGrpSpPr>
          <p:cNvPr id="10" name="Group 9"/>
          <p:cNvGrpSpPr/>
          <p:nvPr/>
        </p:nvGrpSpPr>
        <p:grpSpPr>
          <a:xfrm>
            <a:off x="3269898" y="694038"/>
            <a:ext cx="4038984" cy="3207402"/>
            <a:chOff x="3269898" y="694038"/>
            <a:chExt cx="4038984" cy="3207402"/>
          </a:xfrm>
        </p:grpSpPr>
        <p:cxnSp>
          <p:nvCxnSpPr>
            <p:cNvPr id="11" name="Straight Connector 10"/>
            <p:cNvCxnSpPr/>
            <p:nvPr/>
          </p:nvCxnSpPr>
          <p:spPr>
            <a:xfrm flipH="1">
              <a:off x="3276984" y="2616072"/>
              <a:ext cx="60960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269898" y="1879728"/>
              <a:ext cx="60960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3276984" y="3352800"/>
              <a:ext cx="60960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3276216" y="1143000"/>
              <a:ext cx="60960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3886200" y="698436"/>
              <a:ext cx="0" cy="45720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851144" y="698820"/>
              <a:ext cx="0" cy="45720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6781800" y="694038"/>
              <a:ext cx="0" cy="45720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3885854" y="3352800"/>
              <a:ext cx="347" cy="54864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4851144" y="3352800"/>
              <a:ext cx="347" cy="54864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5816434" y="3352800"/>
              <a:ext cx="347" cy="54864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6781724" y="3352800"/>
              <a:ext cx="347" cy="54864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6788502" y="2615688"/>
              <a:ext cx="52038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6782184" y="1879728"/>
              <a:ext cx="52038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6781800" y="1143000"/>
              <a:ext cx="52038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81416" y="3352800"/>
              <a:ext cx="52038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5816472" y="705138"/>
              <a:ext cx="0" cy="45720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63" name="Group 62"/>
          <p:cNvGrpSpPr/>
          <p:nvPr/>
        </p:nvGrpSpPr>
        <p:grpSpPr>
          <a:xfrm>
            <a:off x="685800" y="1752600"/>
            <a:ext cx="1143000" cy="1037757"/>
            <a:chOff x="3788265" y="1014399"/>
            <a:chExt cx="2853444" cy="2590712"/>
          </a:xfrm>
        </p:grpSpPr>
        <p:sp>
          <p:nvSpPr>
            <p:cNvPr id="64" name="Isosceles Triangle 63"/>
            <p:cNvSpPr/>
            <p:nvPr/>
          </p:nvSpPr>
          <p:spPr>
            <a:xfrm rot="2507525">
              <a:off x="4650949" y="1014399"/>
              <a:ext cx="457200" cy="41148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Isosceles Triangle 64"/>
            <p:cNvSpPr/>
            <p:nvPr/>
          </p:nvSpPr>
          <p:spPr>
            <a:xfrm rot="213144">
              <a:off x="6184509" y="1080569"/>
              <a:ext cx="457200" cy="41148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Isosceles Triangle 65"/>
            <p:cNvSpPr/>
            <p:nvPr/>
          </p:nvSpPr>
          <p:spPr>
            <a:xfrm rot="213144">
              <a:off x="6198115" y="2755494"/>
              <a:ext cx="423172" cy="84961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66"/>
            <p:cNvSpPr/>
            <p:nvPr/>
          </p:nvSpPr>
          <p:spPr>
            <a:xfrm rot="213144">
              <a:off x="3821219" y="3083123"/>
              <a:ext cx="1146032" cy="39769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Isosceles Triangle 67"/>
            <p:cNvSpPr/>
            <p:nvPr/>
          </p:nvSpPr>
          <p:spPr>
            <a:xfrm rot="2507525">
              <a:off x="5151793" y="2395075"/>
              <a:ext cx="713115" cy="41148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Isosceles Triangle 68"/>
            <p:cNvSpPr/>
            <p:nvPr/>
          </p:nvSpPr>
          <p:spPr>
            <a:xfrm rot="19992081">
              <a:off x="3788265" y="1738860"/>
              <a:ext cx="713115" cy="41148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Isosceles Triangle 69"/>
            <p:cNvSpPr/>
            <p:nvPr/>
          </p:nvSpPr>
          <p:spPr>
            <a:xfrm rot="20814056">
              <a:off x="5286083" y="1482425"/>
              <a:ext cx="532699" cy="38826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71" name="Table 70"/>
          <p:cNvGraphicFramePr>
            <a:graphicFrameLocks noGrp="1"/>
          </p:cNvGraphicFramePr>
          <p:nvPr>
            <p:extLst>
              <p:ext uri="{D42A27DB-BD31-4B8C-83A1-F6EECF244321}">
                <p14:modId xmlns:p14="http://schemas.microsoft.com/office/powerpoint/2010/main" val="2783711137"/>
              </p:ext>
            </p:extLst>
          </p:nvPr>
        </p:nvGraphicFramePr>
        <p:xfrm>
          <a:off x="457200" y="1676400"/>
          <a:ext cx="1580828" cy="1219200"/>
        </p:xfrm>
        <a:graphic>
          <a:graphicData uri="http://schemas.openxmlformats.org/drawingml/2006/table">
            <a:tbl>
              <a:tblPr firstRow="1" bandRow="1">
                <a:tableStyleId>{2D5ABB26-0587-4C30-8999-92F81FD0307C}</a:tableStyleId>
              </a:tblPr>
              <a:tblGrid>
                <a:gridCol w="790414"/>
                <a:gridCol w="790414"/>
              </a:tblGrid>
              <a:tr h="609600">
                <a:tc>
                  <a:txBody>
                    <a:bodyPr/>
                    <a:lstStyle/>
                    <a:p>
                      <a:endParaRPr lang="en-US" sz="600" dirty="0"/>
                    </a:p>
                  </a:txBody>
                  <a:tcPr marL="37197" marR="37197" marT="18598" marB="1859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600" dirty="0"/>
                    </a:p>
                  </a:txBody>
                  <a:tcPr marL="37197" marR="37197" marT="18598" marB="1859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EAEA">
                        <a:alpha val="50000"/>
                      </a:srgbClr>
                    </a:solidFill>
                  </a:tcPr>
                </a:tc>
              </a:tr>
              <a:tr h="609600">
                <a:tc>
                  <a:txBody>
                    <a:bodyPr/>
                    <a:lstStyle/>
                    <a:p>
                      <a:endParaRPr lang="en-US" sz="600" dirty="0"/>
                    </a:p>
                  </a:txBody>
                  <a:tcPr marL="37197" marR="37197" marT="18598" marB="1859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EAEA">
                        <a:alpha val="50000"/>
                      </a:srgbClr>
                    </a:solidFill>
                  </a:tcPr>
                </a:tc>
                <a:tc>
                  <a:txBody>
                    <a:bodyPr/>
                    <a:lstStyle/>
                    <a:p>
                      <a:endParaRPr lang="en-US" sz="600" dirty="0"/>
                    </a:p>
                  </a:txBody>
                  <a:tcPr marL="37197" marR="37197" marT="18598" marB="1859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EAEA">
                        <a:alpha val="50000"/>
                      </a:srgbClr>
                    </a:solidFill>
                  </a:tcPr>
                </a:tc>
              </a:tr>
            </a:tbl>
          </a:graphicData>
        </a:graphic>
      </p:graphicFrame>
      <p:graphicFrame>
        <p:nvGraphicFramePr>
          <p:cNvPr id="72" name="Table 71"/>
          <p:cNvGraphicFramePr>
            <a:graphicFrameLocks noGrp="1"/>
          </p:cNvGraphicFramePr>
          <p:nvPr>
            <p:extLst>
              <p:ext uri="{D42A27DB-BD31-4B8C-83A1-F6EECF244321}">
                <p14:modId xmlns:p14="http://schemas.microsoft.com/office/powerpoint/2010/main" val="2292065619"/>
              </p:ext>
            </p:extLst>
          </p:nvPr>
        </p:nvGraphicFramePr>
        <p:xfrm>
          <a:off x="465016" y="1677484"/>
          <a:ext cx="781540" cy="608516"/>
        </p:xfrm>
        <a:graphic>
          <a:graphicData uri="http://schemas.openxmlformats.org/drawingml/2006/table">
            <a:tbl>
              <a:tblPr firstRow="1" bandRow="1">
                <a:tableStyleId>{2D5ABB26-0587-4C30-8999-92F81FD0307C}</a:tableStyleId>
              </a:tblPr>
              <a:tblGrid>
                <a:gridCol w="156308"/>
                <a:gridCol w="156308"/>
                <a:gridCol w="156308"/>
                <a:gridCol w="156308"/>
                <a:gridCol w="156308"/>
              </a:tblGrid>
              <a:tr h="152129">
                <a:tc>
                  <a:txBody>
                    <a:bodyPr/>
                    <a:lstStyle/>
                    <a:p>
                      <a:endParaRPr lang="en-US" sz="600" dirty="0"/>
                    </a:p>
                  </a:txBody>
                  <a:tcPr marL="41770" marR="41770" marT="20885" marB="20885">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EAEA">
                        <a:alpha val="50000"/>
                      </a:srgbClr>
                    </a:solidFill>
                  </a:tcPr>
                </a:tc>
                <a:tc>
                  <a:txBody>
                    <a:bodyPr/>
                    <a:lstStyle/>
                    <a:p>
                      <a:endParaRPr lang="en-US" sz="600" dirty="0"/>
                    </a:p>
                  </a:txBody>
                  <a:tcPr marL="41770" marR="41770" marT="20885" marB="2088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EAEA">
                        <a:alpha val="50000"/>
                      </a:srgbClr>
                    </a:solidFill>
                  </a:tcPr>
                </a:tc>
                <a:tc>
                  <a:txBody>
                    <a:bodyPr/>
                    <a:lstStyle/>
                    <a:p>
                      <a:endParaRPr lang="en-US" sz="600"/>
                    </a:p>
                  </a:txBody>
                  <a:tcPr marL="41770" marR="41770" marT="20885" marB="2088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EAEA">
                        <a:alpha val="50000"/>
                      </a:srgbClr>
                    </a:solidFill>
                  </a:tcPr>
                </a:tc>
                <a:tc>
                  <a:txBody>
                    <a:bodyPr/>
                    <a:lstStyle/>
                    <a:p>
                      <a:endParaRPr lang="en-US" sz="600" dirty="0"/>
                    </a:p>
                  </a:txBody>
                  <a:tcPr marL="41770" marR="41770" marT="20885" marB="2088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endParaRPr lang="en-US" sz="600"/>
                    </a:p>
                  </a:txBody>
                  <a:tcPr marL="41770" marR="41770" marT="20885" marB="2088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EAEA">
                        <a:alpha val="50000"/>
                      </a:srgbClr>
                    </a:solidFill>
                  </a:tcPr>
                </a:tc>
              </a:tr>
              <a:tr h="152129">
                <a:tc>
                  <a:txBody>
                    <a:bodyPr/>
                    <a:lstStyle/>
                    <a:p>
                      <a:endParaRPr lang="en-US" sz="600"/>
                    </a:p>
                  </a:txBody>
                  <a:tcPr marL="41770" marR="41770" marT="20885" marB="20885">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EAEA">
                        <a:alpha val="50000"/>
                      </a:srgbClr>
                    </a:solidFill>
                  </a:tcPr>
                </a:tc>
                <a:tc>
                  <a:txBody>
                    <a:bodyPr/>
                    <a:lstStyle/>
                    <a:p>
                      <a:endParaRPr lang="en-US" sz="600"/>
                    </a:p>
                  </a:txBody>
                  <a:tcPr marL="41770" marR="41770" marT="20885" marB="2088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EAEA">
                        <a:alpha val="50000"/>
                      </a:srgbClr>
                    </a:solidFill>
                  </a:tcPr>
                </a:tc>
                <a:tc>
                  <a:txBody>
                    <a:bodyPr/>
                    <a:lstStyle/>
                    <a:p>
                      <a:endParaRPr lang="en-US" sz="600" dirty="0"/>
                    </a:p>
                  </a:txBody>
                  <a:tcPr marL="41770" marR="41770" marT="20885" marB="2088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EAEA">
                        <a:alpha val="50000"/>
                      </a:srgbClr>
                    </a:solidFill>
                  </a:tcPr>
                </a:tc>
                <a:tc>
                  <a:txBody>
                    <a:bodyPr/>
                    <a:lstStyle/>
                    <a:p>
                      <a:endParaRPr lang="en-US" sz="600" dirty="0"/>
                    </a:p>
                  </a:txBody>
                  <a:tcPr marL="41770" marR="41770" marT="20885" marB="2088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EAEA">
                        <a:alpha val="50000"/>
                      </a:srgbClr>
                    </a:solidFill>
                  </a:tcPr>
                </a:tc>
                <a:tc>
                  <a:txBody>
                    <a:bodyPr/>
                    <a:lstStyle/>
                    <a:p>
                      <a:endParaRPr lang="en-US" sz="600" dirty="0"/>
                    </a:p>
                  </a:txBody>
                  <a:tcPr marL="41770" marR="41770" marT="20885" marB="2088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EAEA">
                        <a:alpha val="50000"/>
                      </a:srgbClr>
                    </a:solidFill>
                  </a:tcPr>
                </a:tc>
              </a:tr>
              <a:tr h="152129">
                <a:tc>
                  <a:txBody>
                    <a:bodyPr/>
                    <a:lstStyle/>
                    <a:p>
                      <a:endParaRPr lang="en-US" sz="600"/>
                    </a:p>
                  </a:txBody>
                  <a:tcPr marL="41770" marR="41770" marT="20885" marB="20885">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EAEA">
                        <a:alpha val="50000"/>
                      </a:srgbClr>
                    </a:solidFill>
                  </a:tcPr>
                </a:tc>
                <a:tc>
                  <a:txBody>
                    <a:bodyPr/>
                    <a:lstStyle/>
                    <a:p>
                      <a:endParaRPr lang="en-US" sz="600"/>
                    </a:p>
                  </a:txBody>
                  <a:tcPr marL="41770" marR="41770" marT="20885" marB="2088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EAEA">
                        <a:alpha val="50000"/>
                      </a:srgbClr>
                    </a:solidFill>
                  </a:tcPr>
                </a:tc>
                <a:tc>
                  <a:txBody>
                    <a:bodyPr/>
                    <a:lstStyle/>
                    <a:p>
                      <a:endParaRPr lang="en-US" sz="600" dirty="0"/>
                    </a:p>
                  </a:txBody>
                  <a:tcPr marL="41770" marR="41770" marT="20885" marB="2088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EAEA">
                        <a:alpha val="50000"/>
                      </a:srgbClr>
                    </a:solidFill>
                  </a:tcPr>
                </a:tc>
                <a:tc>
                  <a:txBody>
                    <a:bodyPr/>
                    <a:lstStyle/>
                    <a:p>
                      <a:endParaRPr lang="en-US" sz="600" dirty="0"/>
                    </a:p>
                  </a:txBody>
                  <a:tcPr marL="41770" marR="41770" marT="20885" marB="2088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EAEA">
                        <a:alpha val="50000"/>
                      </a:srgbClr>
                    </a:solidFill>
                  </a:tcPr>
                </a:tc>
                <a:tc>
                  <a:txBody>
                    <a:bodyPr/>
                    <a:lstStyle/>
                    <a:p>
                      <a:endParaRPr lang="en-US" sz="600" dirty="0"/>
                    </a:p>
                  </a:txBody>
                  <a:tcPr marL="41770" marR="41770" marT="20885" marB="2088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EAEA">
                        <a:alpha val="50000"/>
                      </a:srgbClr>
                    </a:solidFill>
                  </a:tcPr>
                </a:tc>
              </a:tr>
              <a:tr h="152129">
                <a:tc>
                  <a:txBody>
                    <a:bodyPr/>
                    <a:lstStyle/>
                    <a:p>
                      <a:endParaRPr lang="en-US" sz="600"/>
                    </a:p>
                  </a:txBody>
                  <a:tcPr marL="41770" marR="41770" marT="20885" marB="20885">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solidFill>
                      <a:srgbClr val="EAEAEA">
                        <a:alpha val="50000"/>
                      </a:srgbClr>
                    </a:solidFill>
                  </a:tcPr>
                </a:tc>
                <a:tc>
                  <a:txBody>
                    <a:bodyPr/>
                    <a:lstStyle/>
                    <a:p>
                      <a:endParaRPr lang="en-US" sz="600" dirty="0"/>
                    </a:p>
                  </a:txBody>
                  <a:tcPr marL="41770" marR="41770" marT="20885" marB="2088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solidFill>
                      <a:srgbClr val="EAEAEA">
                        <a:alpha val="50000"/>
                      </a:srgbClr>
                    </a:solidFill>
                  </a:tcPr>
                </a:tc>
                <a:tc>
                  <a:txBody>
                    <a:bodyPr/>
                    <a:lstStyle/>
                    <a:p>
                      <a:endParaRPr lang="en-US" sz="600" dirty="0"/>
                    </a:p>
                  </a:txBody>
                  <a:tcPr marL="41770" marR="41770" marT="20885" marB="2088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solidFill>
                      <a:srgbClr val="EAEAEA">
                        <a:alpha val="50000"/>
                      </a:srgbClr>
                    </a:solidFill>
                  </a:tcPr>
                </a:tc>
                <a:tc>
                  <a:txBody>
                    <a:bodyPr/>
                    <a:lstStyle/>
                    <a:p>
                      <a:endParaRPr lang="en-US" sz="600" dirty="0"/>
                    </a:p>
                  </a:txBody>
                  <a:tcPr marL="41770" marR="41770" marT="20885" marB="2088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solidFill>
                      <a:srgbClr val="EAEAEA">
                        <a:alpha val="50000"/>
                      </a:srgbClr>
                    </a:solidFill>
                  </a:tcPr>
                </a:tc>
                <a:tc>
                  <a:txBody>
                    <a:bodyPr/>
                    <a:lstStyle/>
                    <a:p>
                      <a:endParaRPr lang="en-US" sz="600" dirty="0"/>
                    </a:p>
                  </a:txBody>
                  <a:tcPr marL="41770" marR="41770" marT="20885" marB="2088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solidFill>
                      <a:srgbClr val="EAEAEA">
                        <a:alpha val="50000"/>
                      </a:srgbClr>
                    </a:solidFill>
                  </a:tcPr>
                </a:tc>
              </a:tr>
            </a:tbl>
          </a:graphicData>
        </a:graphic>
      </p:graphicFrame>
      <p:cxnSp>
        <p:nvCxnSpPr>
          <p:cNvPr id="9" name="Straight Connector 8"/>
          <p:cNvCxnSpPr/>
          <p:nvPr/>
        </p:nvCxnSpPr>
        <p:spPr>
          <a:xfrm flipV="1">
            <a:off x="457200" y="838200"/>
            <a:ext cx="2819400" cy="838200"/>
          </a:xfrm>
          <a:prstGeom prst="line">
            <a:avLst/>
          </a:prstGeom>
          <a:ln>
            <a:solidFill>
              <a:srgbClr val="000000"/>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457200" y="2895600"/>
            <a:ext cx="2819400" cy="1066800"/>
          </a:xfrm>
          <a:prstGeom prst="line">
            <a:avLst/>
          </a:prstGeom>
          <a:ln>
            <a:solidFill>
              <a:srgbClr val="000000"/>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85" name="Bent Arrow 84"/>
          <p:cNvSpPr/>
          <p:nvPr/>
        </p:nvSpPr>
        <p:spPr>
          <a:xfrm>
            <a:off x="966690" y="1234142"/>
            <a:ext cx="2057400" cy="381000"/>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475511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997196"/>
          </a:xfrm>
          <a:prstGeom prst="rect">
            <a:avLst/>
          </a:prstGeom>
          <a:noFill/>
          <a:ln>
            <a:noFill/>
          </a:ln>
          <a:extLst/>
        </p:spPr>
        <p:txBody>
          <a:bodyPr lIns="73152" tIns="36576" rIns="73152" bIns="36576">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b="1" dirty="0" smtClean="0">
                <a:solidFill>
                  <a:schemeClr val="bg2"/>
                </a:solidFill>
                <a:effectLst>
                  <a:outerShdw blurRad="38100" dist="38100" dir="2700000" algn="tl">
                    <a:srgbClr val="DDDDDD"/>
                  </a:outerShdw>
                </a:effectLst>
                <a:latin typeface="Arial Bold" charset="0"/>
              </a:rPr>
              <a:t>From Voxels to Cells and Portals</a:t>
            </a:r>
          </a:p>
          <a:p>
            <a:pPr eaLnBrk="1" hangingPunct="1">
              <a:spcBef>
                <a:spcPct val="50000"/>
              </a:spcBef>
            </a:pPr>
            <a:endParaRPr lang="en-US" b="1" dirty="0">
              <a:solidFill>
                <a:schemeClr val="bg2"/>
              </a:solidFill>
              <a:effectLst>
                <a:outerShdw blurRad="38100" dist="38100" dir="2700000" algn="tl">
                  <a:srgbClr val="DDDDDD"/>
                </a:outerShdw>
              </a:effectLst>
              <a:latin typeface="Arial Bold" charset="0"/>
            </a:endParaRPr>
          </a:p>
        </p:txBody>
      </p:sp>
      <p:sp>
        <p:nvSpPr>
          <p:cNvPr id="39939" name="Rectangle 3"/>
          <p:cNvSpPr>
            <a:spLocks noGrp="1" noChangeArrowheads="1"/>
          </p:cNvSpPr>
          <p:nvPr>
            <p:ph type="body" idx="1"/>
          </p:nvPr>
        </p:nvSpPr>
        <p:spPr>
          <a:xfrm>
            <a:off x="279400" y="685800"/>
            <a:ext cx="3378200" cy="3119438"/>
          </a:xfrm>
        </p:spPr>
        <p:txBody>
          <a:bodyPr/>
          <a:lstStyle/>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Classify voxels</a:t>
            </a: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Connect voxels</a:t>
            </a: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Local connected components represent view cells</a:t>
            </a: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Build portals between connected cells</a:t>
            </a:r>
          </a:p>
          <a:p>
            <a:pPr eaLnBrk="1" hangingPunct="1">
              <a:spcBef>
                <a:spcPts val="200"/>
              </a:spcBef>
              <a:spcAft>
                <a:spcPts val="200"/>
              </a:spcAft>
              <a:buFont typeface="Wingdings" charset="0"/>
              <a:buChar char="§"/>
            </a:pPr>
            <a:endParaRPr lang="en-US" sz="1800" dirty="0">
              <a:effectLst>
                <a:outerShdw blurRad="38100" dist="38100" dir="2700000" algn="tl">
                  <a:srgbClr val="DDDDDD"/>
                </a:outerShdw>
              </a:effectLst>
              <a:latin typeface="Arial" charset="0"/>
              <a:ea typeface="ＭＳ Ｐゴシック" charset="0"/>
            </a:endParaRPr>
          </a:p>
        </p:txBody>
      </p:sp>
      <p:pic>
        <p:nvPicPr>
          <p:cNvPr id="11268" name="Picture 2" descr="S11_LogoHor.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5638800" y="39688"/>
            <a:ext cx="158432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Isosceles Triangle 5"/>
          <p:cNvSpPr/>
          <p:nvPr/>
        </p:nvSpPr>
        <p:spPr>
          <a:xfrm rot="9603392">
            <a:off x="3659951" y="2979838"/>
            <a:ext cx="3661060" cy="6096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p:cNvGraphicFramePr>
            <a:graphicFrameLocks noGrp="1"/>
          </p:cNvGraphicFramePr>
          <p:nvPr>
            <p:extLst>
              <p:ext uri="{D42A27DB-BD31-4B8C-83A1-F6EECF244321}">
                <p14:modId xmlns:p14="http://schemas.microsoft.com/office/powerpoint/2010/main" val="1661493790"/>
              </p:ext>
            </p:extLst>
          </p:nvPr>
        </p:nvGraphicFramePr>
        <p:xfrm>
          <a:off x="3886200" y="1143000"/>
          <a:ext cx="2895600" cy="2209800"/>
        </p:xfrm>
        <a:graphic>
          <a:graphicData uri="http://schemas.openxmlformats.org/drawingml/2006/table">
            <a:tbl>
              <a:tblPr firstRow="1" bandRow="1">
                <a:tableStyleId>{5C22544A-7EE6-4342-B048-85BDC9FD1C3A}</a:tableStyleId>
              </a:tblPr>
              <a:tblGrid>
                <a:gridCol w="965200"/>
                <a:gridCol w="965200"/>
                <a:gridCol w="965200"/>
              </a:tblGrid>
              <a:tr h="736600">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736600">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736600">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grpSp>
        <p:nvGrpSpPr>
          <p:cNvPr id="10" name="Group 9"/>
          <p:cNvGrpSpPr/>
          <p:nvPr/>
        </p:nvGrpSpPr>
        <p:grpSpPr>
          <a:xfrm>
            <a:off x="3269898" y="694038"/>
            <a:ext cx="4038984" cy="3207402"/>
            <a:chOff x="3269898" y="694038"/>
            <a:chExt cx="4038984" cy="3207402"/>
          </a:xfrm>
        </p:grpSpPr>
        <p:cxnSp>
          <p:nvCxnSpPr>
            <p:cNvPr id="11" name="Straight Connector 10"/>
            <p:cNvCxnSpPr/>
            <p:nvPr/>
          </p:nvCxnSpPr>
          <p:spPr>
            <a:xfrm flipH="1">
              <a:off x="3276984" y="2616072"/>
              <a:ext cx="60960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269898" y="1879728"/>
              <a:ext cx="60960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3276984" y="3352800"/>
              <a:ext cx="60960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3276216" y="1143000"/>
              <a:ext cx="60960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3886200" y="698436"/>
              <a:ext cx="0" cy="45720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851144" y="698820"/>
              <a:ext cx="0" cy="45720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6781800" y="694038"/>
              <a:ext cx="0" cy="45720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3885854" y="3352800"/>
              <a:ext cx="347" cy="54864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4851144" y="3352800"/>
              <a:ext cx="347" cy="54864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5816434" y="3352800"/>
              <a:ext cx="347" cy="54864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6781724" y="3352800"/>
              <a:ext cx="347" cy="54864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6788502" y="2615688"/>
              <a:ext cx="52038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6782184" y="1879728"/>
              <a:ext cx="52038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6781800" y="1143000"/>
              <a:ext cx="52038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81416" y="3352800"/>
              <a:ext cx="52038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5816472" y="705138"/>
              <a:ext cx="0" cy="45720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423186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sosceles Triangle 5"/>
          <p:cNvSpPr/>
          <p:nvPr/>
        </p:nvSpPr>
        <p:spPr>
          <a:xfrm rot="9603392">
            <a:off x="3659951" y="2979838"/>
            <a:ext cx="3661060" cy="6096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9" name="Text Box 10"/>
          <p:cNvSpPr txBox="1">
            <a:spLocks noChangeArrowheads="1"/>
          </p:cNvSpPr>
          <p:nvPr/>
        </p:nvSpPr>
        <p:spPr bwMode="auto">
          <a:xfrm>
            <a:off x="295275" y="152400"/>
            <a:ext cx="6345238" cy="997196"/>
          </a:xfrm>
          <a:prstGeom prst="rect">
            <a:avLst/>
          </a:prstGeom>
          <a:noFill/>
          <a:ln>
            <a:noFill/>
          </a:ln>
          <a:extLst/>
        </p:spPr>
        <p:txBody>
          <a:bodyPr lIns="73152" tIns="36576" rIns="73152" bIns="36576">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b="1" dirty="0" smtClean="0">
                <a:solidFill>
                  <a:schemeClr val="bg2"/>
                </a:solidFill>
                <a:effectLst>
                  <a:outerShdw blurRad="38100" dist="38100" dir="2700000" algn="tl">
                    <a:srgbClr val="DDDDDD"/>
                  </a:outerShdw>
                </a:effectLst>
                <a:latin typeface="Arial Bold" charset="0"/>
              </a:rPr>
              <a:t>Voxel Classification</a:t>
            </a:r>
          </a:p>
          <a:p>
            <a:pPr eaLnBrk="1" hangingPunct="1">
              <a:spcBef>
                <a:spcPct val="50000"/>
              </a:spcBef>
            </a:pPr>
            <a:endParaRPr lang="en-US" b="1" dirty="0">
              <a:solidFill>
                <a:schemeClr val="bg2"/>
              </a:solidFill>
              <a:effectLst>
                <a:outerShdw blurRad="38100" dist="38100" dir="2700000" algn="tl">
                  <a:srgbClr val="DDDDDD"/>
                </a:outerShdw>
              </a:effectLst>
              <a:latin typeface="Arial Bold" charset="0"/>
            </a:endParaRPr>
          </a:p>
        </p:txBody>
      </p:sp>
      <p:sp>
        <p:nvSpPr>
          <p:cNvPr id="39939" name="Rectangle 3"/>
          <p:cNvSpPr>
            <a:spLocks noGrp="1" noChangeArrowheads="1"/>
          </p:cNvSpPr>
          <p:nvPr>
            <p:ph type="body" idx="1"/>
          </p:nvPr>
        </p:nvSpPr>
        <p:spPr>
          <a:xfrm>
            <a:off x="279400" y="685800"/>
            <a:ext cx="3378200" cy="3119438"/>
          </a:xfrm>
        </p:spPr>
        <p:txBody>
          <a:bodyPr/>
          <a:lstStyle/>
          <a:p>
            <a:pPr eaLnBrk="1" hangingPunct="1">
              <a:spcBef>
                <a:spcPts val="200"/>
              </a:spcBef>
              <a:spcAft>
                <a:spcPts val="200"/>
              </a:spcAft>
              <a:buFont typeface="Wingdings" charset="0"/>
              <a:buChar char="§"/>
            </a:pPr>
            <a:r>
              <a:rPr lang="en-US" sz="1800" b="1" dirty="0" smtClean="0">
                <a:effectLst>
                  <a:outerShdw blurRad="38100" dist="38100" dir="2700000" algn="tl">
                    <a:srgbClr val="DDDDDD"/>
                  </a:outerShdw>
                </a:effectLst>
                <a:latin typeface="Arial" charset="0"/>
                <a:ea typeface="ＭＳ Ｐゴシック" charset="0"/>
              </a:rPr>
              <a:t>Classify voxels</a:t>
            </a: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Connect voxels</a:t>
            </a: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Local connected components represent view cells</a:t>
            </a: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Build portals between connected cells</a:t>
            </a:r>
          </a:p>
          <a:p>
            <a:pPr eaLnBrk="1" hangingPunct="1">
              <a:spcBef>
                <a:spcPts val="200"/>
              </a:spcBef>
              <a:spcAft>
                <a:spcPts val="200"/>
              </a:spcAft>
              <a:buFont typeface="Wingdings" charset="0"/>
              <a:buChar char="§"/>
            </a:pPr>
            <a:endParaRPr lang="en-US" sz="1800" dirty="0">
              <a:effectLst>
                <a:outerShdw blurRad="38100" dist="38100" dir="2700000" algn="tl">
                  <a:srgbClr val="DDDDDD"/>
                </a:outerShdw>
              </a:effectLst>
              <a:latin typeface="Arial" charset="0"/>
              <a:ea typeface="ＭＳ Ｐゴシック" charset="0"/>
            </a:endParaRPr>
          </a:p>
        </p:txBody>
      </p:sp>
      <p:pic>
        <p:nvPicPr>
          <p:cNvPr id="11268" name="Picture 2" descr="S11_LogoHor.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5638800" y="39688"/>
            <a:ext cx="158432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Table 1"/>
          <p:cNvGraphicFramePr>
            <a:graphicFrameLocks noGrp="1"/>
          </p:cNvGraphicFramePr>
          <p:nvPr>
            <p:extLst>
              <p:ext uri="{D42A27DB-BD31-4B8C-83A1-F6EECF244321}">
                <p14:modId xmlns:p14="http://schemas.microsoft.com/office/powerpoint/2010/main" val="963825483"/>
              </p:ext>
            </p:extLst>
          </p:nvPr>
        </p:nvGraphicFramePr>
        <p:xfrm>
          <a:off x="3886200" y="1143000"/>
          <a:ext cx="2895600" cy="2209800"/>
        </p:xfrm>
        <a:graphic>
          <a:graphicData uri="http://schemas.openxmlformats.org/drawingml/2006/table">
            <a:tbl>
              <a:tblPr firstRow="1" bandRow="1">
                <a:tableStyleId>{5C22544A-7EE6-4342-B048-85BDC9FD1C3A}</a:tableStyleId>
              </a:tblPr>
              <a:tblGrid>
                <a:gridCol w="965200"/>
                <a:gridCol w="965200"/>
                <a:gridCol w="965200"/>
              </a:tblGrid>
              <a:tr h="736600">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736600">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alpha val="50000"/>
                      </a:schemeClr>
                    </a:solidFill>
                  </a:tcPr>
                </a:tc>
              </a:tr>
              <a:tr h="736600">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alpha val="50000"/>
                      </a:schemeClr>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alpha val="50000"/>
                      </a:schemeClr>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alpha val="50000"/>
                      </a:schemeClr>
                    </a:solidFill>
                  </a:tcPr>
                </a:tc>
              </a:tr>
            </a:tbl>
          </a:graphicData>
        </a:graphic>
      </p:graphicFrame>
      <p:grpSp>
        <p:nvGrpSpPr>
          <p:cNvPr id="7" name="Group 6"/>
          <p:cNvGrpSpPr/>
          <p:nvPr/>
        </p:nvGrpSpPr>
        <p:grpSpPr>
          <a:xfrm>
            <a:off x="3269898" y="694038"/>
            <a:ext cx="4038984" cy="3207402"/>
            <a:chOff x="3269898" y="694038"/>
            <a:chExt cx="4038984" cy="3207402"/>
          </a:xfrm>
        </p:grpSpPr>
        <p:cxnSp>
          <p:nvCxnSpPr>
            <p:cNvPr id="8" name="Straight Connector 7"/>
            <p:cNvCxnSpPr/>
            <p:nvPr/>
          </p:nvCxnSpPr>
          <p:spPr>
            <a:xfrm flipH="1">
              <a:off x="3276984" y="2616072"/>
              <a:ext cx="60960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3269898" y="1879728"/>
              <a:ext cx="60960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3276984" y="3352800"/>
              <a:ext cx="60960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276216" y="1143000"/>
              <a:ext cx="60960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886200" y="698436"/>
              <a:ext cx="0" cy="45720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851144" y="698820"/>
              <a:ext cx="0" cy="45720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6781800" y="694038"/>
              <a:ext cx="0" cy="45720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3885854" y="3352800"/>
              <a:ext cx="347" cy="54864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4851144" y="3352800"/>
              <a:ext cx="347" cy="54864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5816434" y="3352800"/>
              <a:ext cx="347" cy="54864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6781724" y="3352800"/>
              <a:ext cx="347" cy="54864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6788502" y="2615688"/>
              <a:ext cx="52038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782184" y="1879728"/>
              <a:ext cx="52038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781800" y="1143000"/>
              <a:ext cx="52038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6781416" y="3352800"/>
              <a:ext cx="52038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816472" y="705138"/>
              <a:ext cx="0" cy="45720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6470063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sosceles Triangle 5"/>
          <p:cNvSpPr/>
          <p:nvPr/>
        </p:nvSpPr>
        <p:spPr>
          <a:xfrm rot="9603392">
            <a:off x="3659951" y="2979838"/>
            <a:ext cx="3661060" cy="6096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9" name="Text Box 10"/>
          <p:cNvSpPr txBox="1">
            <a:spLocks noChangeArrowheads="1"/>
          </p:cNvSpPr>
          <p:nvPr/>
        </p:nvSpPr>
        <p:spPr bwMode="auto">
          <a:xfrm>
            <a:off x="295275" y="152400"/>
            <a:ext cx="6345238" cy="997196"/>
          </a:xfrm>
          <a:prstGeom prst="rect">
            <a:avLst/>
          </a:prstGeom>
          <a:noFill/>
          <a:ln>
            <a:noFill/>
          </a:ln>
          <a:extLst/>
        </p:spPr>
        <p:txBody>
          <a:bodyPr lIns="73152" tIns="36576" rIns="73152" bIns="36576">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b="1" dirty="0" smtClean="0">
                <a:solidFill>
                  <a:schemeClr val="bg2"/>
                </a:solidFill>
                <a:effectLst>
                  <a:outerShdw blurRad="38100" dist="38100" dir="2700000" algn="tl">
                    <a:srgbClr val="DDDDDD"/>
                  </a:outerShdw>
                </a:effectLst>
                <a:latin typeface="Arial Bold" charset="0"/>
              </a:rPr>
              <a:t>Voxel Connectivity</a:t>
            </a:r>
          </a:p>
          <a:p>
            <a:pPr eaLnBrk="1" hangingPunct="1">
              <a:spcBef>
                <a:spcPct val="50000"/>
              </a:spcBef>
            </a:pPr>
            <a:endParaRPr lang="en-US" b="1" dirty="0">
              <a:solidFill>
                <a:schemeClr val="bg2"/>
              </a:solidFill>
              <a:effectLst>
                <a:outerShdw blurRad="38100" dist="38100" dir="2700000" algn="tl">
                  <a:srgbClr val="DDDDDD"/>
                </a:outerShdw>
              </a:effectLst>
              <a:latin typeface="Arial Bold" charset="0"/>
            </a:endParaRPr>
          </a:p>
        </p:txBody>
      </p:sp>
      <p:sp>
        <p:nvSpPr>
          <p:cNvPr id="39939" name="Rectangle 3"/>
          <p:cNvSpPr>
            <a:spLocks noGrp="1" noChangeArrowheads="1"/>
          </p:cNvSpPr>
          <p:nvPr>
            <p:ph type="body" idx="1"/>
          </p:nvPr>
        </p:nvSpPr>
        <p:spPr>
          <a:xfrm>
            <a:off x="279400" y="685800"/>
            <a:ext cx="3378200" cy="3119438"/>
          </a:xfrm>
        </p:spPr>
        <p:txBody>
          <a:bodyPr/>
          <a:lstStyle/>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Classify voxels</a:t>
            </a:r>
          </a:p>
          <a:p>
            <a:pPr eaLnBrk="1" hangingPunct="1">
              <a:spcBef>
                <a:spcPts val="200"/>
              </a:spcBef>
              <a:spcAft>
                <a:spcPts val="200"/>
              </a:spcAft>
              <a:buFont typeface="Wingdings" charset="0"/>
              <a:buChar char="§"/>
            </a:pPr>
            <a:r>
              <a:rPr lang="en-US" sz="1800" b="1" dirty="0" smtClean="0">
                <a:effectLst>
                  <a:outerShdw blurRad="38100" dist="38100" dir="2700000" algn="tl">
                    <a:srgbClr val="DDDDDD"/>
                  </a:outerShdw>
                </a:effectLst>
                <a:latin typeface="Arial" charset="0"/>
                <a:ea typeface="ＭＳ Ｐゴシック" charset="0"/>
              </a:rPr>
              <a:t>Connect voxels</a:t>
            </a: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Local connected components represent view cells</a:t>
            </a: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Build portals between connected cells</a:t>
            </a:r>
          </a:p>
          <a:p>
            <a:pPr eaLnBrk="1" hangingPunct="1">
              <a:spcBef>
                <a:spcPts val="200"/>
              </a:spcBef>
              <a:spcAft>
                <a:spcPts val="200"/>
              </a:spcAft>
              <a:buFont typeface="Wingdings" charset="0"/>
              <a:buChar char="§"/>
            </a:pPr>
            <a:endParaRPr lang="en-US" sz="1800" dirty="0">
              <a:effectLst>
                <a:outerShdw blurRad="38100" dist="38100" dir="2700000" algn="tl">
                  <a:srgbClr val="DDDDDD"/>
                </a:outerShdw>
              </a:effectLst>
              <a:latin typeface="Arial" charset="0"/>
              <a:ea typeface="ＭＳ Ｐゴシック" charset="0"/>
            </a:endParaRPr>
          </a:p>
        </p:txBody>
      </p:sp>
      <p:pic>
        <p:nvPicPr>
          <p:cNvPr id="11268" name="Picture 2" descr="S11_LogoHor.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5638800" y="39688"/>
            <a:ext cx="158432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Table 1"/>
          <p:cNvGraphicFramePr>
            <a:graphicFrameLocks noGrp="1"/>
          </p:cNvGraphicFramePr>
          <p:nvPr>
            <p:extLst>
              <p:ext uri="{D42A27DB-BD31-4B8C-83A1-F6EECF244321}">
                <p14:modId xmlns:p14="http://schemas.microsoft.com/office/powerpoint/2010/main" val="3070330472"/>
              </p:ext>
            </p:extLst>
          </p:nvPr>
        </p:nvGraphicFramePr>
        <p:xfrm>
          <a:off x="3886200" y="1143000"/>
          <a:ext cx="2895600" cy="2209800"/>
        </p:xfrm>
        <a:graphic>
          <a:graphicData uri="http://schemas.openxmlformats.org/drawingml/2006/table">
            <a:tbl>
              <a:tblPr firstRow="1" bandRow="1">
                <a:tableStyleId>{5C22544A-7EE6-4342-B048-85BDC9FD1C3A}</a:tableStyleId>
              </a:tblPr>
              <a:tblGrid>
                <a:gridCol w="965200"/>
                <a:gridCol w="965200"/>
                <a:gridCol w="965200"/>
              </a:tblGrid>
              <a:tr h="736600">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5">
                        <a:lumMod val="20000"/>
                        <a:lumOff val="80000"/>
                      </a:schemeClr>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736600">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alpha val="50000"/>
                      </a:schemeClr>
                    </a:solidFill>
                  </a:tcPr>
                </a:tc>
              </a:tr>
              <a:tr h="736600">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alpha val="50000"/>
                      </a:schemeClr>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alpha val="50000"/>
                      </a:schemeClr>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alpha val="50000"/>
                      </a:schemeClr>
                    </a:solidFill>
                  </a:tcPr>
                </a:tc>
              </a:tr>
            </a:tbl>
          </a:graphicData>
        </a:graphic>
      </p:graphicFrame>
      <p:cxnSp>
        <p:nvCxnSpPr>
          <p:cNvPr id="4" name="Straight Arrow Connector 3"/>
          <p:cNvCxnSpPr/>
          <p:nvPr/>
        </p:nvCxnSpPr>
        <p:spPr>
          <a:xfrm flipV="1">
            <a:off x="4352493" y="762000"/>
            <a:ext cx="0" cy="762000"/>
          </a:xfrm>
          <a:prstGeom prst="straightConnector1">
            <a:avLst/>
          </a:prstGeom>
          <a:ln w="28575">
            <a:solidFill>
              <a:schemeClr val="accent6"/>
            </a:solidFill>
            <a:tailEnd type="arrow"/>
          </a:ln>
        </p:spPr>
        <p:style>
          <a:lnRef idx="3">
            <a:schemeClr val="accent6"/>
          </a:lnRef>
          <a:fillRef idx="0">
            <a:schemeClr val="accent6"/>
          </a:fillRef>
          <a:effectRef idx="2">
            <a:schemeClr val="accent6"/>
          </a:effectRef>
          <a:fontRef idx="minor">
            <a:schemeClr val="tx1"/>
          </a:fontRef>
        </p:style>
      </p:cxnSp>
      <p:cxnSp>
        <p:nvCxnSpPr>
          <p:cNvPr id="9" name="Straight Arrow Connector 8"/>
          <p:cNvCxnSpPr/>
          <p:nvPr/>
        </p:nvCxnSpPr>
        <p:spPr>
          <a:xfrm flipH="1">
            <a:off x="3505200" y="1514522"/>
            <a:ext cx="847293" cy="9854"/>
          </a:xfrm>
          <a:prstGeom prst="straightConnector1">
            <a:avLst/>
          </a:prstGeom>
          <a:ln w="28575">
            <a:solidFill>
              <a:schemeClr val="accent6"/>
            </a:solidFill>
            <a:tailEnd type="arrow"/>
          </a:ln>
        </p:spPr>
        <p:style>
          <a:lnRef idx="3">
            <a:schemeClr val="accent6"/>
          </a:lnRef>
          <a:fillRef idx="0">
            <a:schemeClr val="accent6"/>
          </a:fillRef>
          <a:effectRef idx="2">
            <a:schemeClr val="accent6"/>
          </a:effectRef>
          <a:fontRef idx="minor">
            <a:schemeClr val="tx1"/>
          </a:fontRef>
        </p:style>
      </p:cxnSp>
      <p:grpSp>
        <p:nvGrpSpPr>
          <p:cNvPr id="30" name="Group 29"/>
          <p:cNvGrpSpPr/>
          <p:nvPr/>
        </p:nvGrpSpPr>
        <p:grpSpPr>
          <a:xfrm>
            <a:off x="3269898" y="694038"/>
            <a:ext cx="4038984" cy="3207402"/>
            <a:chOff x="3269898" y="694038"/>
            <a:chExt cx="4038984" cy="3207402"/>
          </a:xfrm>
        </p:grpSpPr>
        <p:cxnSp>
          <p:nvCxnSpPr>
            <p:cNvPr id="31" name="Straight Connector 30"/>
            <p:cNvCxnSpPr/>
            <p:nvPr/>
          </p:nvCxnSpPr>
          <p:spPr>
            <a:xfrm flipH="1">
              <a:off x="3276984" y="2616072"/>
              <a:ext cx="60960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H="1">
              <a:off x="3269898" y="1879728"/>
              <a:ext cx="60960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H="1">
              <a:off x="3276984" y="3352800"/>
              <a:ext cx="60960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H="1">
              <a:off x="3276216" y="1143000"/>
              <a:ext cx="60960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3886200" y="698436"/>
              <a:ext cx="0" cy="45720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851144" y="698820"/>
              <a:ext cx="0" cy="45720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781800" y="694038"/>
              <a:ext cx="0" cy="45720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3885854" y="3352800"/>
              <a:ext cx="347" cy="54864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4851144" y="3352800"/>
              <a:ext cx="347" cy="54864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V="1">
              <a:off x="5816434" y="3352800"/>
              <a:ext cx="347" cy="54864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6781724" y="3352800"/>
              <a:ext cx="347" cy="54864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6788502" y="2615688"/>
              <a:ext cx="52038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6782184" y="1879728"/>
              <a:ext cx="52038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6781800" y="1143000"/>
              <a:ext cx="52038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6781416" y="3352800"/>
              <a:ext cx="52038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5816472" y="705138"/>
              <a:ext cx="0" cy="45720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47" name="Straight Arrow Connector 46"/>
          <p:cNvCxnSpPr/>
          <p:nvPr/>
        </p:nvCxnSpPr>
        <p:spPr>
          <a:xfrm>
            <a:off x="4343400" y="1514522"/>
            <a:ext cx="905307" cy="9854"/>
          </a:xfrm>
          <a:prstGeom prst="straightConnector1">
            <a:avLst/>
          </a:prstGeom>
          <a:ln w="28575">
            <a:solidFill>
              <a:schemeClr val="accent6"/>
            </a:solidFill>
            <a:tailEnd type="arrow"/>
          </a:ln>
        </p:spPr>
        <p:style>
          <a:lnRef idx="3">
            <a:schemeClr val="accent6"/>
          </a:lnRef>
          <a:fillRef idx="0">
            <a:schemeClr val="accent6"/>
          </a:fillRef>
          <a:effectRef idx="2">
            <a:schemeClr val="accent6"/>
          </a:effectRef>
          <a:fontRef idx="minor">
            <a:schemeClr val="tx1"/>
          </a:fontRef>
        </p:style>
      </p:cxnSp>
      <p:cxnSp>
        <p:nvCxnSpPr>
          <p:cNvPr id="48" name="Straight Arrow Connector 47"/>
          <p:cNvCxnSpPr/>
          <p:nvPr/>
        </p:nvCxnSpPr>
        <p:spPr>
          <a:xfrm flipH="1">
            <a:off x="4344168" y="1524376"/>
            <a:ext cx="9093" cy="685800"/>
          </a:xfrm>
          <a:prstGeom prst="straightConnector1">
            <a:avLst/>
          </a:prstGeom>
          <a:ln w="28575">
            <a:solidFill>
              <a:schemeClr val="accent6"/>
            </a:solidFill>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7979867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sosceles Triangle 5"/>
          <p:cNvSpPr/>
          <p:nvPr/>
        </p:nvSpPr>
        <p:spPr>
          <a:xfrm rot="9603392">
            <a:off x="3659951" y="2979838"/>
            <a:ext cx="3661060" cy="6096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9" name="Text Box 10"/>
          <p:cNvSpPr txBox="1">
            <a:spLocks noChangeArrowheads="1"/>
          </p:cNvSpPr>
          <p:nvPr/>
        </p:nvSpPr>
        <p:spPr bwMode="auto">
          <a:xfrm>
            <a:off x="295275" y="152400"/>
            <a:ext cx="6345238" cy="997196"/>
          </a:xfrm>
          <a:prstGeom prst="rect">
            <a:avLst/>
          </a:prstGeom>
          <a:noFill/>
          <a:ln>
            <a:noFill/>
          </a:ln>
          <a:extLst/>
        </p:spPr>
        <p:txBody>
          <a:bodyPr lIns="73152" tIns="36576" rIns="73152" bIns="36576">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b="1" dirty="0" smtClean="0">
                <a:solidFill>
                  <a:schemeClr val="bg2"/>
                </a:solidFill>
                <a:effectLst>
                  <a:outerShdw blurRad="38100" dist="38100" dir="2700000" algn="tl">
                    <a:srgbClr val="DDDDDD"/>
                  </a:outerShdw>
                </a:effectLst>
                <a:latin typeface="Arial Bold" charset="0"/>
              </a:rPr>
              <a:t>Voxel Connectivity</a:t>
            </a:r>
          </a:p>
          <a:p>
            <a:pPr eaLnBrk="1" hangingPunct="1">
              <a:spcBef>
                <a:spcPct val="50000"/>
              </a:spcBef>
            </a:pPr>
            <a:endParaRPr lang="en-US" b="1" dirty="0">
              <a:solidFill>
                <a:schemeClr val="bg2"/>
              </a:solidFill>
              <a:effectLst>
                <a:outerShdw blurRad="38100" dist="38100" dir="2700000" algn="tl">
                  <a:srgbClr val="DDDDDD"/>
                </a:outerShdw>
              </a:effectLst>
              <a:latin typeface="Arial Bold" charset="0"/>
            </a:endParaRPr>
          </a:p>
        </p:txBody>
      </p:sp>
      <p:sp>
        <p:nvSpPr>
          <p:cNvPr id="39939" name="Rectangle 3"/>
          <p:cNvSpPr>
            <a:spLocks noGrp="1" noChangeArrowheads="1"/>
          </p:cNvSpPr>
          <p:nvPr>
            <p:ph type="body" idx="1"/>
          </p:nvPr>
        </p:nvSpPr>
        <p:spPr>
          <a:xfrm>
            <a:off x="279400" y="685800"/>
            <a:ext cx="3378200" cy="3119438"/>
          </a:xfrm>
        </p:spPr>
        <p:txBody>
          <a:bodyPr/>
          <a:lstStyle/>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Classify voxels</a:t>
            </a:r>
          </a:p>
          <a:p>
            <a:pPr eaLnBrk="1" hangingPunct="1">
              <a:spcBef>
                <a:spcPts val="200"/>
              </a:spcBef>
              <a:spcAft>
                <a:spcPts val="200"/>
              </a:spcAft>
              <a:buFont typeface="Wingdings" charset="0"/>
              <a:buChar char="§"/>
            </a:pPr>
            <a:r>
              <a:rPr lang="en-US" sz="1800" b="1" dirty="0" smtClean="0">
                <a:effectLst>
                  <a:outerShdw blurRad="38100" dist="38100" dir="2700000" algn="tl">
                    <a:srgbClr val="DDDDDD"/>
                  </a:outerShdw>
                </a:effectLst>
                <a:latin typeface="Arial" charset="0"/>
                <a:ea typeface="ＭＳ Ｐゴシック" charset="0"/>
              </a:rPr>
              <a:t>Connect voxels</a:t>
            </a: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Local connected components represent view cells</a:t>
            </a: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Build portals between connected cells</a:t>
            </a:r>
          </a:p>
          <a:p>
            <a:pPr eaLnBrk="1" hangingPunct="1">
              <a:spcBef>
                <a:spcPts val="200"/>
              </a:spcBef>
              <a:spcAft>
                <a:spcPts val="200"/>
              </a:spcAft>
              <a:buFont typeface="Wingdings" charset="0"/>
              <a:buChar char="§"/>
            </a:pPr>
            <a:endParaRPr lang="en-US" sz="1800" dirty="0">
              <a:effectLst>
                <a:outerShdw blurRad="38100" dist="38100" dir="2700000" algn="tl">
                  <a:srgbClr val="DDDDDD"/>
                </a:outerShdw>
              </a:effectLst>
              <a:latin typeface="Arial" charset="0"/>
              <a:ea typeface="ＭＳ Ｐゴシック" charset="0"/>
            </a:endParaRPr>
          </a:p>
        </p:txBody>
      </p:sp>
      <p:pic>
        <p:nvPicPr>
          <p:cNvPr id="11268" name="Picture 2" descr="S11_LogoHor.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5638800" y="39688"/>
            <a:ext cx="158432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Table 1"/>
          <p:cNvGraphicFramePr>
            <a:graphicFrameLocks noGrp="1"/>
          </p:cNvGraphicFramePr>
          <p:nvPr>
            <p:extLst>
              <p:ext uri="{D42A27DB-BD31-4B8C-83A1-F6EECF244321}">
                <p14:modId xmlns:p14="http://schemas.microsoft.com/office/powerpoint/2010/main" val="1304177611"/>
              </p:ext>
            </p:extLst>
          </p:nvPr>
        </p:nvGraphicFramePr>
        <p:xfrm>
          <a:off x="3886200" y="1143000"/>
          <a:ext cx="2895600" cy="2209800"/>
        </p:xfrm>
        <a:graphic>
          <a:graphicData uri="http://schemas.openxmlformats.org/drawingml/2006/table">
            <a:tbl>
              <a:tblPr firstRow="1" bandRow="1">
                <a:tableStyleId>{5C22544A-7EE6-4342-B048-85BDC9FD1C3A}</a:tableStyleId>
              </a:tblPr>
              <a:tblGrid>
                <a:gridCol w="965200"/>
                <a:gridCol w="965200"/>
                <a:gridCol w="965200"/>
              </a:tblGrid>
              <a:tr h="736600">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5">
                        <a:lumMod val="20000"/>
                        <a:lumOff val="80000"/>
                      </a:schemeClr>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736600">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alpha val="50000"/>
                      </a:schemeClr>
                    </a:solidFill>
                  </a:tcPr>
                </a:tc>
              </a:tr>
              <a:tr h="736600">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alpha val="50000"/>
                      </a:schemeClr>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alpha val="50000"/>
                      </a:schemeClr>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alpha val="50000"/>
                      </a:schemeClr>
                    </a:solidFill>
                  </a:tcPr>
                </a:tc>
              </a:tr>
            </a:tbl>
          </a:graphicData>
        </a:graphic>
      </p:graphicFrame>
      <p:cxnSp>
        <p:nvCxnSpPr>
          <p:cNvPr id="4" name="Straight Arrow Connector 3"/>
          <p:cNvCxnSpPr/>
          <p:nvPr/>
        </p:nvCxnSpPr>
        <p:spPr>
          <a:xfrm flipV="1">
            <a:off x="5324523" y="771478"/>
            <a:ext cx="0" cy="762000"/>
          </a:xfrm>
          <a:prstGeom prst="straightConnector1">
            <a:avLst/>
          </a:prstGeom>
          <a:ln w="28575">
            <a:solidFill>
              <a:schemeClr val="accent6"/>
            </a:solidFill>
            <a:tailEnd type="arrow"/>
          </a:ln>
        </p:spPr>
        <p:style>
          <a:lnRef idx="3">
            <a:schemeClr val="accent6"/>
          </a:lnRef>
          <a:fillRef idx="0">
            <a:schemeClr val="accent6"/>
          </a:fillRef>
          <a:effectRef idx="2">
            <a:schemeClr val="accent6"/>
          </a:effectRef>
          <a:fontRef idx="minor">
            <a:schemeClr val="tx1"/>
          </a:fontRef>
        </p:style>
      </p:cxnSp>
      <p:cxnSp>
        <p:nvCxnSpPr>
          <p:cNvPr id="9" name="Straight Arrow Connector 8"/>
          <p:cNvCxnSpPr/>
          <p:nvPr/>
        </p:nvCxnSpPr>
        <p:spPr>
          <a:xfrm flipH="1">
            <a:off x="4495800" y="1524000"/>
            <a:ext cx="814964" cy="9478"/>
          </a:xfrm>
          <a:prstGeom prst="straightConnector1">
            <a:avLst/>
          </a:prstGeom>
          <a:ln w="28575">
            <a:solidFill>
              <a:schemeClr val="accent6"/>
            </a:solidFill>
            <a:tailEnd type="arrow"/>
          </a:ln>
        </p:spPr>
        <p:style>
          <a:lnRef idx="3">
            <a:schemeClr val="accent6"/>
          </a:lnRef>
          <a:fillRef idx="0">
            <a:schemeClr val="accent6"/>
          </a:fillRef>
          <a:effectRef idx="2">
            <a:schemeClr val="accent6"/>
          </a:effectRef>
          <a:fontRef idx="minor">
            <a:schemeClr val="tx1"/>
          </a:fontRef>
        </p:style>
      </p:cxnSp>
      <p:grpSp>
        <p:nvGrpSpPr>
          <p:cNvPr id="30" name="Group 29"/>
          <p:cNvGrpSpPr/>
          <p:nvPr/>
        </p:nvGrpSpPr>
        <p:grpSpPr>
          <a:xfrm>
            <a:off x="3269898" y="694038"/>
            <a:ext cx="4038984" cy="3207402"/>
            <a:chOff x="3269898" y="694038"/>
            <a:chExt cx="4038984" cy="3207402"/>
          </a:xfrm>
        </p:grpSpPr>
        <p:cxnSp>
          <p:nvCxnSpPr>
            <p:cNvPr id="31" name="Straight Connector 30"/>
            <p:cNvCxnSpPr/>
            <p:nvPr/>
          </p:nvCxnSpPr>
          <p:spPr>
            <a:xfrm flipH="1">
              <a:off x="3276984" y="2616072"/>
              <a:ext cx="60960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H="1">
              <a:off x="3269898" y="1879728"/>
              <a:ext cx="60960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H="1">
              <a:off x="3276984" y="3352800"/>
              <a:ext cx="60960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H="1">
              <a:off x="3276216" y="1143000"/>
              <a:ext cx="60960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3886200" y="698436"/>
              <a:ext cx="0" cy="45720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851144" y="698820"/>
              <a:ext cx="0" cy="45720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781800" y="694038"/>
              <a:ext cx="0" cy="45720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3885854" y="3352800"/>
              <a:ext cx="347" cy="54864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4851144" y="3352800"/>
              <a:ext cx="347" cy="54864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V="1">
              <a:off x="5816434" y="3352800"/>
              <a:ext cx="347" cy="54864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6781724" y="3352800"/>
              <a:ext cx="347" cy="54864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6788502" y="2615688"/>
              <a:ext cx="52038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6782184" y="1879728"/>
              <a:ext cx="52038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6781800" y="1143000"/>
              <a:ext cx="52038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6781416" y="3352800"/>
              <a:ext cx="52038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5816472" y="705138"/>
              <a:ext cx="0" cy="45720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47" name="Straight Arrow Connector 46"/>
          <p:cNvCxnSpPr/>
          <p:nvPr/>
        </p:nvCxnSpPr>
        <p:spPr>
          <a:xfrm>
            <a:off x="5334000" y="1524000"/>
            <a:ext cx="823964" cy="6738"/>
          </a:xfrm>
          <a:prstGeom prst="straightConnector1">
            <a:avLst/>
          </a:prstGeom>
          <a:ln w="28575">
            <a:solidFill>
              <a:schemeClr val="accent6"/>
            </a:solidFill>
            <a:tailEnd type="arrow"/>
          </a:ln>
        </p:spPr>
        <p:style>
          <a:lnRef idx="3">
            <a:schemeClr val="accent6"/>
          </a:lnRef>
          <a:fillRef idx="0">
            <a:schemeClr val="accent6"/>
          </a:fillRef>
          <a:effectRef idx="2">
            <a:schemeClr val="accent6"/>
          </a:effectRef>
          <a:fontRef idx="minor">
            <a:schemeClr val="tx1"/>
          </a:fontRef>
        </p:style>
      </p:cxnSp>
      <p:cxnSp>
        <p:nvCxnSpPr>
          <p:cNvPr id="48" name="Straight Arrow Connector 47"/>
          <p:cNvCxnSpPr/>
          <p:nvPr/>
        </p:nvCxnSpPr>
        <p:spPr>
          <a:xfrm flipH="1">
            <a:off x="5314662" y="1524000"/>
            <a:ext cx="9093" cy="685800"/>
          </a:xfrm>
          <a:prstGeom prst="straightConnector1">
            <a:avLst/>
          </a:prstGeom>
          <a:ln w="28575">
            <a:solidFill>
              <a:schemeClr val="accent6"/>
            </a:solidFill>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7990136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sosceles Triangle 5"/>
          <p:cNvSpPr/>
          <p:nvPr/>
        </p:nvSpPr>
        <p:spPr>
          <a:xfrm rot="9603392">
            <a:off x="3659951" y="2979838"/>
            <a:ext cx="3661060" cy="6096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9" name="Text Box 10"/>
          <p:cNvSpPr txBox="1">
            <a:spLocks noChangeArrowheads="1"/>
          </p:cNvSpPr>
          <p:nvPr/>
        </p:nvSpPr>
        <p:spPr bwMode="auto">
          <a:xfrm>
            <a:off x="295275" y="152400"/>
            <a:ext cx="6345238" cy="997196"/>
          </a:xfrm>
          <a:prstGeom prst="rect">
            <a:avLst/>
          </a:prstGeom>
          <a:noFill/>
          <a:ln>
            <a:noFill/>
          </a:ln>
          <a:extLst/>
        </p:spPr>
        <p:txBody>
          <a:bodyPr lIns="73152" tIns="36576" rIns="73152" bIns="36576">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b="1" dirty="0" smtClean="0">
                <a:solidFill>
                  <a:schemeClr val="bg2"/>
                </a:solidFill>
                <a:effectLst>
                  <a:outerShdw blurRad="38100" dist="38100" dir="2700000" algn="tl">
                    <a:srgbClr val="DDDDDD"/>
                  </a:outerShdw>
                </a:effectLst>
                <a:latin typeface="Arial Bold" charset="0"/>
              </a:rPr>
              <a:t>Voxel Connectivity</a:t>
            </a:r>
          </a:p>
          <a:p>
            <a:pPr eaLnBrk="1" hangingPunct="1">
              <a:spcBef>
                <a:spcPct val="50000"/>
              </a:spcBef>
            </a:pPr>
            <a:endParaRPr lang="en-US" b="1" dirty="0">
              <a:solidFill>
                <a:schemeClr val="bg2"/>
              </a:solidFill>
              <a:effectLst>
                <a:outerShdw blurRad="38100" dist="38100" dir="2700000" algn="tl">
                  <a:srgbClr val="DDDDDD"/>
                </a:outerShdw>
              </a:effectLst>
              <a:latin typeface="Arial Bold" charset="0"/>
            </a:endParaRPr>
          </a:p>
        </p:txBody>
      </p:sp>
      <p:sp>
        <p:nvSpPr>
          <p:cNvPr id="39939" name="Rectangle 3"/>
          <p:cNvSpPr>
            <a:spLocks noGrp="1" noChangeArrowheads="1"/>
          </p:cNvSpPr>
          <p:nvPr>
            <p:ph type="body" idx="1"/>
          </p:nvPr>
        </p:nvSpPr>
        <p:spPr>
          <a:xfrm>
            <a:off x="279400" y="685800"/>
            <a:ext cx="3378200" cy="3119438"/>
          </a:xfrm>
        </p:spPr>
        <p:txBody>
          <a:bodyPr/>
          <a:lstStyle/>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Classify voxels</a:t>
            </a:r>
          </a:p>
          <a:p>
            <a:pPr eaLnBrk="1" hangingPunct="1">
              <a:spcBef>
                <a:spcPts val="200"/>
              </a:spcBef>
              <a:spcAft>
                <a:spcPts val="200"/>
              </a:spcAft>
              <a:buFont typeface="Wingdings" charset="0"/>
              <a:buChar char="§"/>
            </a:pPr>
            <a:r>
              <a:rPr lang="en-US" sz="1800" b="1" dirty="0" smtClean="0">
                <a:effectLst>
                  <a:outerShdw blurRad="38100" dist="38100" dir="2700000" algn="tl">
                    <a:srgbClr val="DDDDDD"/>
                  </a:outerShdw>
                </a:effectLst>
                <a:latin typeface="Arial" charset="0"/>
                <a:ea typeface="ＭＳ Ｐゴシック" charset="0"/>
              </a:rPr>
              <a:t>Connect voxels</a:t>
            </a: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Local connected components represent view cells</a:t>
            </a: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Build portals between connected cells</a:t>
            </a:r>
          </a:p>
          <a:p>
            <a:pPr eaLnBrk="1" hangingPunct="1">
              <a:spcBef>
                <a:spcPts val="200"/>
              </a:spcBef>
              <a:spcAft>
                <a:spcPts val="200"/>
              </a:spcAft>
              <a:buFont typeface="Wingdings" charset="0"/>
              <a:buChar char="§"/>
            </a:pPr>
            <a:endParaRPr lang="en-US" sz="1800" dirty="0">
              <a:effectLst>
                <a:outerShdw blurRad="38100" dist="38100" dir="2700000" algn="tl">
                  <a:srgbClr val="DDDDDD"/>
                </a:outerShdw>
              </a:effectLst>
              <a:latin typeface="Arial" charset="0"/>
              <a:ea typeface="ＭＳ Ｐゴシック" charset="0"/>
            </a:endParaRPr>
          </a:p>
        </p:txBody>
      </p:sp>
      <p:pic>
        <p:nvPicPr>
          <p:cNvPr id="11268" name="Picture 2" descr="S11_LogoHor.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5638800" y="39688"/>
            <a:ext cx="158432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Table 1"/>
          <p:cNvGraphicFramePr>
            <a:graphicFrameLocks noGrp="1"/>
          </p:cNvGraphicFramePr>
          <p:nvPr>
            <p:extLst>
              <p:ext uri="{D42A27DB-BD31-4B8C-83A1-F6EECF244321}">
                <p14:modId xmlns:p14="http://schemas.microsoft.com/office/powerpoint/2010/main" val="509658992"/>
              </p:ext>
            </p:extLst>
          </p:nvPr>
        </p:nvGraphicFramePr>
        <p:xfrm>
          <a:off x="3886200" y="1143000"/>
          <a:ext cx="2895600" cy="2209800"/>
        </p:xfrm>
        <a:graphic>
          <a:graphicData uri="http://schemas.openxmlformats.org/drawingml/2006/table">
            <a:tbl>
              <a:tblPr firstRow="1" bandRow="1">
                <a:tableStyleId>{5C22544A-7EE6-4342-B048-85BDC9FD1C3A}</a:tableStyleId>
              </a:tblPr>
              <a:tblGrid>
                <a:gridCol w="965200"/>
                <a:gridCol w="965200"/>
                <a:gridCol w="965200"/>
              </a:tblGrid>
              <a:tr h="736600">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5">
                        <a:lumMod val="20000"/>
                        <a:lumOff val="80000"/>
                      </a:schemeClr>
                    </a:solidFill>
                  </a:tcPr>
                </a:tc>
              </a:tr>
              <a:tr h="736600">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alpha val="50000"/>
                      </a:schemeClr>
                    </a:solidFill>
                  </a:tcPr>
                </a:tc>
              </a:tr>
              <a:tr h="736600">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alpha val="50000"/>
                      </a:schemeClr>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alpha val="50000"/>
                      </a:schemeClr>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alpha val="50000"/>
                      </a:schemeClr>
                    </a:solidFill>
                  </a:tcPr>
                </a:tc>
              </a:tr>
            </a:tbl>
          </a:graphicData>
        </a:graphic>
      </p:graphicFrame>
      <p:cxnSp>
        <p:nvCxnSpPr>
          <p:cNvPr id="4" name="Straight Arrow Connector 3"/>
          <p:cNvCxnSpPr/>
          <p:nvPr/>
        </p:nvCxnSpPr>
        <p:spPr>
          <a:xfrm flipV="1">
            <a:off x="6324600" y="762000"/>
            <a:ext cx="0" cy="762000"/>
          </a:xfrm>
          <a:prstGeom prst="straightConnector1">
            <a:avLst/>
          </a:prstGeom>
          <a:ln w="28575">
            <a:solidFill>
              <a:schemeClr val="accent6"/>
            </a:solidFill>
            <a:tailEnd type="arrow"/>
          </a:ln>
        </p:spPr>
        <p:style>
          <a:lnRef idx="3">
            <a:schemeClr val="accent6"/>
          </a:lnRef>
          <a:fillRef idx="0">
            <a:schemeClr val="accent6"/>
          </a:fillRef>
          <a:effectRef idx="2">
            <a:schemeClr val="accent6"/>
          </a:effectRef>
          <a:fontRef idx="minor">
            <a:schemeClr val="tx1"/>
          </a:fontRef>
        </p:style>
      </p:cxnSp>
      <p:cxnSp>
        <p:nvCxnSpPr>
          <p:cNvPr id="9" name="Straight Arrow Connector 8"/>
          <p:cNvCxnSpPr/>
          <p:nvPr/>
        </p:nvCxnSpPr>
        <p:spPr>
          <a:xfrm flipH="1">
            <a:off x="5514831" y="1524000"/>
            <a:ext cx="814964" cy="9478"/>
          </a:xfrm>
          <a:prstGeom prst="straightConnector1">
            <a:avLst/>
          </a:prstGeom>
          <a:ln w="28575">
            <a:solidFill>
              <a:schemeClr val="accent6"/>
            </a:solidFill>
            <a:tailEnd type="arrow"/>
          </a:ln>
        </p:spPr>
        <p:style>
          <a:lnRef idx="3">
            <a:schemeClr val="accent6"/>
          </a:lnRef>
          <a:fillRef idx="0">
            <a:schemeClr val="accent6"/>
          </a:fillRef>
          <a:effectRef idx="2">
            <a:schemeClr val="accent6"/>
          </a:effectRef>
          <a:fontRef idx="minor">
            <a:schemeClr val="tx1"/>
          </a:fontRef>
        </p:style>
      </p:cxnSp>
      <p:grpSp>
        <p:nvGrpSpPr>
          <p:cNvPr id="30" name="Group 29"/>
          <p:cNvGrpSpPr/>
          <p:nvPr/>
        </p:nvGrpSpPr>
        <p:grpSpPr>
          <a:xfrm>
            <a:off x="3269898" y="694038"/>
            <a:ext cx="4038984" cy="3207402"/>
            <a:chOff x="3269898" y="694038"/>
            <a:chExt cx="4038984" cy="3207402"/>
          </a:xfrm>
        </p:grpSpPr>
        <p:cxnSp>
          <p:nvCxnSpPr>
            <p:cNvPr id="31" name="Straight Connector 30"/>
            <p:cNvCxnSpPr/>
            <p:nvPr/>
          </p:nvCxnSpPr>
          <p:spPr>
            <a:xfrm flipH="1">
              <a:off x="3276984" y="2616072"/>
              <a:ext cx="60960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H="1">
              <a:off x="3269898" y="1879728"/>
              <a:ext cx="60960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H="1">
              <a:off x="3276984" y="3352800"/>
              <a:ext cx="60960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H="1">
              <a:off x="3276216" y="1143000"/>
              <a:ext cx="60960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3886200" y="698436"/>
              <a:ext cx="0" cy="45720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851144" y="698820"/>
              <a:ext cx="0" cy="45720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781800" y="694038"/>
              <a:ext cx="0" cy="45720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3885854" y="3352800"/>
              <a:ext cx="347" cy="54864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4851144" y="3352800"/>
              <a:ext cx="347" cy="54864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V="1">
              <a:off x="5816434" y="3352800"/>
              <a:ext cx="347" cy="54864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6781724" y="3352800"/>
              <a:ext cx="347" cy="54864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6788502" y="2615688"/>
              <a:ext cx="52038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6782184" y="1879728"/>
              <a:ext cx="52038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6781800" y="1143000"/>
              <a:ext cx="52038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6781416" y="3352800"/>
              <a:ext cx="52038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5816472" y="705138"/>
              <a:ext cx="0" cy="45720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47" name="Straight Arrow Connector 46"/>
          <p:cNvCxnSpPr/>
          <p:nvPr/>
        </p:nvCxnSpPr>
        <p:spPr>
          <a:xfrm>
            <a:off x="6324600" y="1524000"/>
            <a:ext cx="823964" cy="6738"/>
          </a:xfrm>
          <a:prstGeom prst="straightConnector1">
            <a:avLst/>
          </a:prstGeom>
          <a:ln w="28575">
            <a:solidFill>
              <a:schemeClr val="accent6"/>
            </a:solidFill>
            <a:tailEnd type="arrow"/>
          </a:ln>
        </p:spPr>
        <p:style>
          <a:lnRef idx="3">
            <a:schemeClr val="accent6"/>
          </a:lnRef>
          <a:fillRef idx="0">
            <a:schemeClr val="accent6"/>
          </a:fillRef>
          <a:effectRef idx="2">
            <a:schemeClr val="accent6"/>
          </a:effectRef>
          <a:fontRef idx="minor">
            <a:schemeClr val="tx1"/>
          </a:fontRef>
        </p:style>
      </p:cxnSp>
      <p:cxnSp>
        <p:nvCxnSpPr>
          <p:cNvPr id="29" name="Straight Arrow Connector 28"/>
          <p:cNvCxnSpPr/>
          <p:nvPr/>
        </p:nvCxnSpPr>
        <p:spPr>
          <a:xfrm>
            <a:off x="6314739" y="1524000"/>
            <a:ext cx="0" cy="838200"/>
          </a:xfrm>
          <a:prstGeom prst="straightConnector1">
            <a:avLst/>
          </a:prstGeom>
          <a:ln w="25400">
            <a:solidFill>
              <a:srgbClr val="FF0000"/>
            </a:solidFill>
            <a:prstDash val="sysDash"/>
            <a:tailEnd type="arrow"/>
          </a:ln>
        </p:spPr>
        <p:style>
          <a:lnRef idx="3">
            <a:schemeClr val="accent6"/>
          </a:lnRef>
          <a:fillRef idx="0">
            <a:schemeClr val="accent6"/>
          </a:fillRef>
          <a:effectRef idx="2">
            <a:schemeClr val="accent6"/>
          </a:effectRef>
          <a:fontRef idx="minor">
            <a:schemeClr val="tx1"/>
          </a:fontRef>
        </p:style>
      </p:cxnSp>
      <p:sp>
        <p:nvSpPr>
          <p:cNvPr id="28" name="Multiply 27"/>
          <p:cNvSpPr/>
          <p:nvPr/>
        </p:nvSpPr>
        <p:spPr>
          <a:xfrm>
            <a:off x="6200631" y="1676776"/>
            <a:ext cx="228600" cy="470334"/>
          </a:xfrm>
          <a:prstGeom prst="mathMultiply">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3994870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sosceles Triangle 5"/>
          <p:cNvSpPr/>
          <p:nvPr/>
        </p:nvSpPr>
        <p:spPr>
          <a:xfrm rot="9603392">
            <a:off x="3659951" y="2979838"/>
            <a:ext cx="3661060" cy="6096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9" name="Text Box 10"/>
          <p:cNvSpPr txBox="1">
            <a:spLocks noChangeArrowheads="1"/>
          </p:cNvSpPr>
          <p:nvPr/>
        </p:nvSpPr>
        <p:spPr bwMode="auto">
          <a:xfrm>
            <a:off x="295275" y="152400"/>
            <a:ext cx="6345238" cy="997196"/>
          </a:xfrm>
          <a:prstGeom prst="rect">
            <a:avLst/>
          </a:prstGeom>
          <a:noFill/>
          <a:ln>
            <a:noFill/>
          </a:ln>
          <a:extLst/>
        </p:spPr>
        <p:txBody>
          <a:bodyPr lIns="73152" tIns="36576" rIns="73152" bIns="36576">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b="1" dirty="0" smtClean="0">
                <a:solidFill>
                  <a:schemeClr val="bg2"/>
                </a:solidFill>
                <a:effectLst>
                  <a:outerShdw blurRad="38100" dist="38100" dir="2700000" algn="tl">
                    <a:srgbClr val="DDDDDD"/>
                  </a:outerShdw>
                </a:effectLst>
                <a:latin typeface="Arial Bold" charset="0"/>
              </a:rPr>
              <a:t>Voxel Connectivity</a:t>
            </a:r>
          </a:p>
          <a:p>
            <a:pPr eaLnBrk="1" hangingPunct="1">
              <a:spcBef>
                <a:spcPct val="50000"/>
              </a:spcBef>
            </a:pPr>
            <a:endParaRPr lang="en-US" b="1" dirty="0">
              <a:solidFill>
                <a:schemeClr val="bg2"/>
              </a:solidFill>
              <a:effectLst>
                <a:outerShdw blurRad="38100" dist="38100" dir="2700000" algn="tl">
                  <a:srgbClr val="DDDDDD"/>
                </a:outerShdw>
              </a:effectLst>
              <a:latin typeface="Arial Bold" charset="0"/>
            </a:endParaRPr>
          </a:p>
        </p:txBody>
      </p:sp>
      <p:sp>
        <p:nvSpPr>
          <p:cNvPr id="39939" name="Rectangle 3"/>
          <p:cNvSpPr>
            <a:spLocks noGrp="1" noChangeArrowheads="1"/>
          </p:cNvSpPr>
          <p:nvPr>
            <p:ph type="body" idx="1"/>
          </p:nvPr>
        </p:nvSpPr>
        <p:spPr>
          <a:xfrm>
            <a:off x="279400" y="685800"/>
            <a:ext cx="3378200" cy="3119438"/>
          </a:xfrm>
        </p:spPr>
        <p:txBody>
          <a:bodyPr/>
          <a:lstStyle/>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Classify voxels</a:t>
            </a:r>
          </a:p>
          <a:p>
            <a:pPr eaLnBrk="1" hangingPunct="1">
              <a:spcBef>
                <a:spcPts val="200"/>
              </a:spcBef>
              <a:spcAft>
                <a:spcPts val="200"/>
              </a:spcAft>
              <a:buFont typeface="Wingdings" charset="0"/>
              <a:buChar char="§"/>
            </a:pPr>
            <a:r>
              <a:rPr lang="en-US" sz="1800" b="1" dirty="0" smtClean="0">
                <a:effectLst>
                  <a:outerShdw blurRad="38100" dist="38100" dir="2700000" algn="tl">
                    <a:srgbClr val="DDDDDD"/>
                  </a:outerShdw>
                </a:effectLst>
                <a:latin typeface="Arial" charset="0"/>
                <a:ea typeface="ＭＳ Ｐゴシック" charset="0"/>
              </a:rPr>
              <a:t>Connect voxels</a:t>
            </a: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Local connected components represent view cells</a:t>
            </a: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Build portals between connected cells</a:t>
            </a:r>
          </a:p>
          <a:p>
            <a:pPr eaLnBrk="1" hangingPunct="1">
              <a:spcBef>
                <a:spcPts val="200"/>
              </a:spcBef>
              <a:spcAft>
                <a:spcPts val="200"/>
              </a:spcAft>
              <a:buFont typeface="Wingdings" charset="0"/>
              <a:buChar char="§"/>
            </a:pPr>
            <a:endParaRPr lang="en-US" sz="1800" dirty="0">
              <a:effectLst>
                <a:outerShdw blurRad="38100" dist="38100" dir="2700000" algn="tl">
                  <a:srgbClr val="DDDDDD"/>
                </a:outerShdw>
              </a:effectLst>
              <a:latin typeface="Arial" charset="0"/>
              <a:ea typeface="ＭＳ Ｐゴシック" charset="0"/>
            </a:endParaRPr>
          </a:p>
        </p:txBody>
      </p:sp>
      <p:pic>
        <p:nvPicPr>
          <p:cNvPr id="11268" name="Picture 2" descr="S11_LogoHor.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5638800" y="39688"/>
            <a:ext cx="158432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Table 1"/>
          <p:cNvGraphicFramePr>
            <a:graphicFrameLocks noGrp="1"/>
          </p:cNvGraphicFramePr>
          <p:nvPr>
            <p:extLst>
              <p:ext uri="{D42A27DB-BD31-4B8C-83A1-F6EECF244321}">
                <p14:modId xmlns:p14="http://schemas.microsoft.com/office/powerpoint/2010/main" val="2227121818"/>
              </p:ext>
            </p:extLst>
          </p:nvPr>
        </p:nvGraphicFramePr>
        <p:xfrm>
          <a:off x="3886200" y="1143000"/>
          <a:ext cx="2895600" cy="2209800"/>
        </p:xfrm>
        <a:graphic>
          <a:graphicData uri="http://schemas.openxmlformats.org/drawingml/2006/table">
            <a:tbl>
              <a:tblPr firstRow="1" bandRow="1">
                <a:tableStyleId>{5C22544A-7EE6-4342-B048-85BDC9FD1C3A}</a:tableStyleId>
              </a:tblPr>
              <a:tblGrid>
                <a:gridCol w="965200"/>
                <a:gridCol w="965200"/>
                <a:gridCol w="965200"/>
              </a:tblGrid>
              <a:tr h="736600">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736600">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5">
                        <a:lumMod val="20000"/>
                        <a:lumOff val="80000"/>
                      </a:schemeClr>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alpha val="50000"/>
                      </a:schemeClr>
                    </a:solidFill>
                  </a:tcPr>
                </a:tc>
              </a:tr>
              <a:tr h="736600">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alpha val="50000"/>
                      </a:schemeClr>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alpha val="50000"/>
                      </a:schemeClr>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alpha val="50000"/>
                      </a:schemeClr>
                    </a:solidFill>
                  </a:tcPr>
                </a:tc>
              </a:tr>
            </a:tbl>
          </a:graphicData>
        </a:graphic>
      </p:graphicFrame>
      <p:cxnSp>
        <p:nvCxnSpPr>
          <p:cNvPr id="7" name="Straight Arrow Connector 6"/>
          <p:cNvCxnSpPr/>
          <p:nvPr/>
        </p:nvCxnSpPr>
        <p:spPr>
          <a:xfrm flipV="1">
            <a:off x="4343400" y="1524000"/>
            <a:ext cx="0" cy="685800"/>
          </a:xfrm>
          <a:prstGeom prst="straightConnector1">
            <a:avLst/>
          </a:prstGeom>
          <a:ln w="25400">
            <a:tailEnd type="arrow"/>
          </a:ln>
        </p:spPr>
        <p:style>
          <a:lnRef idx="3">
            <a:schemeClr val="accent6"/>
          </a:lnRef>
          <a:fillRef idx="0">
            <a:schemeClr val="accent6"/>
          </a:fillRef>
          <a:effectRef idx="2">
            <a:schemeClr val="accent6"/>
          </a:effectRef>
          <a:fontRef idx="minor">
            <a:schemeClr val="tx1"/>
          </a:fontRef>
        </p:style>
      </p:cxnSp>
      <p:cxnSp>
        <p:nvCxnSpPr>
          <p:cNvPr id="8" name="Straight Arrow Connector 7"/>
          <p:cNvCxnSpPr/>
          <p:nvPr/>
        </p:nvCxnSpPr>
        <p:spPr>
          <a:xfrm>
            <a:off x="4343400" y="2209800"/>
            <a:ext cx="914400" cy="0"/>
          </a:xfrm>
          <a:prstGeom prst="straightConnector1">
            <a:avLst/>
          </a:prstGeom>
          <a:ln w="25400">
            <a:tailEnd type="arrow"/>
          </a:ln>
        </p:spPr>
        <p:style>
          <a:lnRef idx="3">
            <a:schemeClr val="accent6"/>
          </a:lnRef>
          <a:fillRef idx="0">
            <a:schemeClr val="accent6"/>
          </a:fillRef>
          <a:effectRef idx="2">
            <a:schemeClr val="accent6"/>
          </a:effectRef>
          <a:fontRef idx="minor">
            <a:schemeClr val="tx1"/>
          </a:fontRef>
        </p:style>
      </p:cxnSp>
      <p:cxnSp>
        <p:nvCxnSpPr>
          <p:cNvPr id="13" name="Straight Arrow Connector 12"/>
          <p:cNvCxnSpPr/>
          <p:nvPr/>
        </p:nvCxnSpPr>
        <p:spPr>
          <a:xfrm>
            <a:off x="4343400" y="2222436"/>
            <a:ext cx="0" cy="838200"/>
          </a:xfrm>
          <a:prstGeom prst="straightConnector1">
            <a:avLst/>
          </a:prstGeom>
          <a:ln w="25400">
            <a:solidFill>
              <a:srgbClr val="FF0000"/>
            </a:solidFill>
            <a:prstDash val="sysDash"/>
            <a:tailEnd type="arrow"/>
          </a:ln>
        </p:spPr>
        <p:style>
          <a:lnRef idx="3">
            <a:schemeClr val="accent6"/>
          </a:lnRef>
          <a:fillRef idx="0">
            <a:schemeClr val="accent6"/>
          </a:fillRef>
          <a:effectRef idx="2">
            <a:schemeClr val="accent6"/>
          </a:effectRef>
          <a:fontRef idx="minor">
            <a:schemeClr val="tx1"/>
          </a:fontRef>
        </p:style>
      </p:cxnSp>
      <p:sp>
        <p:nvSpPr>
          <p:cNvPr id="12" name="Multiply 11"/>
          <p:cNvSpPr/>
          <p:nvPr/>
        </p:nvSpPr>
        <p:spPr>
          <a:xfrm>
            <a:off x="4228908" y="2381154"/>
            <a:ext cx="228600" cy="470334"/>
          </a:xfrm>
          <a:prstGeom prst="mathMultiply">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14" name="Group 13"/>
          <p:cNvGrpSpPr/>
          <p:nvPr/>
        </p:nvGrpSpPr>
        <p:grpSpPr>
          <a:xfrm>
            <a:off x="3269898" y="694038"/>
            <a:ext cx="4038984" cy="3207402"/>
            <a:chOff x="3269898" y="694038"/>
            <a:chExt cx="4038984" cy="3207402"/>
          </a:xfrm>
        </p:grpSpPr>
        <p:cxnSp>
          <p:nvCxnSpPr>
            <p:cNvPr id="15" name="Straight Connector 14"/>
            <p:cNvCxnSpPr/>
            <p:nvPr/>
          </p:nvCxnSpPr>
          <p:spPr>
            <a:xfrm flipH="1">
              <a:off x="3276984" y="2616072"/>
              <a:ext cx="60960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H="1">
              <a:off x="3269898" y="1879728"/>
              <a:ext cx="60960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3276984" y="3352800"/>
              <a:ext cx="60960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3276216" y="1143000"/>
              <a:ext cx="60960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886200" y="698436"/>
              <a:ext cx="0" cy="45720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4851144" y="698820"/>
              <a:ext cx="0" cy="45720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781800" y="694038"/>
              <a:ext cx="0" cy="45720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3885854" y="3352800"/>
              <a:ext cx="347" cy="54864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851144" y="3352800"/>
              <a:ext cx="347" cy="54864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5816434" y="3352800"/>
              <a:ext cx="347" cy="54864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6781724" y="3352800"/>
              <a:ext cx="347" cy="54864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788502" y="2615688"/>
              <a:ext cx="52038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6782184" y="1879728"/>
              <a:ext cx="52038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6781800" y="1143000"/>
              <a:ext cx="52038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6781416" y="3352800"/>
              <a:ext cx="52038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816472" y="705138"/>
              <a:ext cx="0" cy="45720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31" name="Straight Arrow Connector 30"/>
          <p:cNvCxnSpPr/>
          <p:nvPr/>
        </p:nvCxnSpPr>
        <p:spPr>
          <a:xfrm flipH="1">
            <a:off x="3505200" y="2209800"/>
            <a:ext cx="838200" cy="0"/>
          </a:xfrm>
          <a:prstGeom prst="straightConnector1">
            <a:avLst/>
          </a:prstGeom>
          <a:ln w="25400">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5149496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0" y="-19050"/>
            <a:ext cx="7315200" cy="4114800"/>
          </a:xfrm>
        </p:spPr>
      </p:pic>
      <p:sp>
        <p:nvSpPr>
          <p:cNvPr id="2" name="Title 1"/>
          <p:cNvSpPr>
            <a:spLocks noGrp="1"/>
          </p:cNvSpPr>
          <p:nvPr>
            <p:ph type="title"/>
          </p:nvPr>
        </p:nvSpPr>
        <p:spPr/>
        <p:txBody>
          <a:bodyPr/>
          <a:lstStyle/>
          <a:p>
            <a:r>
              <a:rPr lang="en-US" dirty="0" smtClean="0">
                <a:solidFill>
                  <a:schemeClr val="tx2">
                    <a:lumMod val="20000"/>
                    <a:lumOff val="80000"/>
                  </a:schemeClr>
                </a:solidFill>
              </a:rPr>
              <a:t>Halo Reach</a:t>
            </a:r>
            <a:endParaRPr lang="en-US" dirty="0">
              <a:solidFill>
                <a:schemeClr val="tx2">
                  <a:lumMod val="20000"/>
                  <a:lumOff val="80000"/>
                </a:schemeClr>
              </a:solidFill>
            </a:endParaRPr>
          </a:p>
        </p:txBody>
      </p:sp>
    </p:spTree>
    <p:extLst>
      <p:ext uri="{BB962C8B-B14F-4D97-AF65-F5344CB8AC3E}">
        <p14:creationId xmlns:p14="http://schemas.microsoft.com/office/powerpoint/2010/main" val="306098982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sosceles Triangle 5"/>
          <p:cNvSpPr/>
          <p:nvPr/>
        </p:nvSpPr>
        <p:spPr>
          <a:xfrm rot="9603392">
            <a:off x="3659951" y="2979838"/>
            <a:ext cx="3661060" cy="6096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9" name="Text Box 10"/>
          <p:cNvSpPr txBox="1">
            <a:spLocks noChangeArrowheads="1"/>
          </p:cNvSpPr>
          <p:nvPr/>
        </p:nvSpPr>
        <p:spPr bwMode="auto">
          <a:xfrm>
            <a:off x="295275" y="152400"/>
            <a:ext cx="6345238" cy="997196"/>
          </a:xfrm>
          <a:prstGeom prst="rect">
            <a:avLst/>
          </a:prstGeom>
          <a:noFill/>
          <a:ln>
            <a:noFill/>
          </a:ln>
          <a:extLst/>
        </p:spPr>
        <p:txBody>
          <a:bodyPr lIns="73152" tIns="36576" rIns="73152" bIns="36576">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b="1" dirty="0" smtClean="0">
                <a:solidFill>
                  <a:schemeClr val="bg2"/>
                </a:solidFill>
                <a:effectLst>
                  <a:outerShdw blurRad="38100" dist="38100" dir="2700000" algn="tl">
                    <a:srgbClr val="DDDDDD"/>
                  </a:outerShdw>
                </a:effectLst>
                <a:latin typeface="Arial Bold" charset="0"/>
              </a:rPr>
              <a:t>Voxel Connectivity</a:t>
            </a:r>
          </a:p>
          <a:p>
            <a:pPr eaLnBrk="1" hangingPunct="1">
              <a:spcBef>
                <a:spcPct val="50000"/>
              </a:spcBef>
            </a:pPr>
            <a:endParaRPr lang="en-US" b="1" dirty="0">
              <a:solidFill>
                <a:schemeClr val="bg2"/>
              </a:solidFill>
              <a:effectLst>
                <a:outerShdw blurRad="38100" dist="38100" dir="2700000" algn="tl">
                  <a:srgbClr val="DDDDDD"/>
                </a:outerShdw>
              </a:effectLst>
              <a:latin typeface="Arial Bold" charset="0"/>
            </a:endParaRPr>
          </a:p>
        </p:txBody>
      </p:sp>
      <p:sp>
        <p:nvSpPr>
          <p:cNvPr id="39939" name="Rectangle 3"/>
          <p:cNvSpPr>
            <a:spLocks noGrp="1" noChangeArrowheads="1"/>
          </p:cNvSpPr>
          <p:nvPr>
            <p:ph type="body" idx="1"/>
          </p:nvPr>
        </p:nvSpPr>
        <p:spPr>
          <a:xfrm>
            <a:off x="279400" y="685800"/>
            <a:ext cx="3378200" cy="3119438"/>
          </a:xfrm>
        </p:spPr>
        <p:txBody>
          <a:bodyPr/>
          <a:lstStyle/>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Classify voxels</a:t>
            </a:r>
          </a:p>
          <a:p>
            <a:pPr eaLnBrk="1" hangingPunct="1">
              <a:spcBef>
                <a:spcPts val="200"/>
              </a:spcBef>
              <a:spcAft>
                <a:spcPts val="200"/>
              </a:spcAft>
              <a:buFont typeface="Wingdings" charset="0"/>
              <a:buChar char="§"/>
            </a:pPr>
            <a:r>
              <a:rPr lang="en-US" sz="1800" b="1" dirty="0" smtClean="0">
                <a:effectLst>
                  <a:outerShdw blurRad="38100" dist="38100" dir="2700000" algn="tl">
                    <a:srgbClr val="DDDDDD"/>
                  </a:outerShdw>
                </a:effectLst>
                <a:latin typeface="Arial" charset="0"/>
                <a:ea typeface="ＭＳ Ｐゴシック" charset="0"/>
              </a:rPr>
              <a:t>Connect voxels</a:t>
            </a: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Local connected components represent view cells</a:t>
            </a: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Build portals between connected cells</a:t>
            </a:r>
          </a:p>
          <a:p>
            <a:pPr eaLnBrk="1" hangingPunct="1">
              <a:spcBef>
                <a:spcPts val="200"/>
              </a:spcBef>
              <a:spcAft>
                <a:spcPts val="200"/>
              </a:spcAft>
              <a:buFont typeface="Wingdings" charset="0"/>
              <a:buChar char="§"/>
            </a:pPr>
            <a:endParaRPr lang="en-US" sz="1800" dirty="0">
              <a:effectLst>
                <a:outerShdw blurRad="38100" dist="38100" dir="2700000" algn="tl">
                  <a:srgbClr val="DDDDDD"/>
                </a:outerShdw>
              </a:effectLst>
              <a:latin typeface="Arial" charset="0"/>
              <a:ea typeface="ＭＳ Ｐゴシック" charset="0"/>
            </a:endParaRPr>
          </a:p>
        </p:txBody>
      </p:sp>
      <p:pic>
        <p:nvPicPr>
          <p:cNvPr id="11268" name="Picture 2" descr="S11_LogoHor.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5638800" y="39688"/>
            <a:ext cx="158432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Table 1"/>
          <p:cNvGraphicFramePr>
            <a:graphicFrameLocks noGrp="1"/>
          </p:cNvGraphicFramePr>
          <p:nvPr>
            <p:extLst>
              <p:ext uri="{D42A27DB-BD31-4B8C-83A1-F6EECF244321}">
                <p14:modId xmlns:p14="http://schemas.microsoft.com/office/powerpoint/2010/main" val="3605502650"/>
              </p:ext>
            </p:extLst>
          </p:nvPr>
        </p:nvGraphicFramePr>
        <p:xfrm>
          <a:off x="3886200" y="1143000"/>
          <a:ext cx="2895600" cy="2209800"/>
        </p:xfrm>
        <a:graphic>
          <a:graphicData uri="http://schemas.openxmlformats.org/drawingml/2006/table">
            <a:tbl>
              <a:tblPr firstRow="1" bandRow="1">
                <a:tableStyleId>{5C22544A-7EE6-4342-B048-85BDC9FD1C3A}</a:tableStyleId>
              </a:tblPr>
              <a:tblGrid>
                <a:gridCol w="965200"/>
                <a:gridCol w="965200"/>
                <a:gridCol w="965200"/>
              </a:tblGrid>
              <a:tr h="736600">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736600">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5">
                        <a:lumMod val="20000"/>
                        <a:lumOff val="80000"/>
                      </a:schemeClr>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alpha val="50000"/>
                      </a:schemeClr>
                    </a:solidFill>
                  </a:tcPr>
                </a:tc>
              </a:tr>
              <a:tr h="736600">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alpha val="50000"/>
                      </a:schemeClr>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alpha val="50000"/>
                      </a:schemeClr>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alpha val="50000"/>
                      </a:schemeClr>
                    </a:solidFill>
                  </a:tcPr>
                </a:tc>
              </a:tr>
            </a:tbl>
          </a:graphicData>
        </a:graphic>
      </p:graphicFrame>
      <p:cxnSp>
        <p:nvCxnSpPr>
          <p:cNvPr id="4" name="Straight Arrow Connector 3"/>
          <p:cNvCxnSpPr/>
          <p:nvPr/>
        </p:nvCxnSpPr>
        <p:spPr>
          <a:xfrm flipV="1">
            <a:off x="5334000" y="1447800"/>
            <a:ext cx="0" cy="762000"/>
          </a:xfrm>
          <a:prstGeom prst="straightConnector1">
            <a:avLst/>
          </a:prstGeom>
          <a:ln w="28575">
            <a:solidFill>
              <a:schemeClr val="accent6"/>
            </a:solidFill>
            <a:tailEnd type="arrow"/>
          </a:ln>
        </p:spPr>
        <p:style>
          <a:lnRef idx="3">
            <a:schemeClr val="accent6"/>
          </a:lnRef>
          <a:fillRef idx="0">
            <a:schemeClr val="accent6"/>
          </a:fillRef>
          <a:effectRef idx="2">
            <a:schemeClr val="accent6"/>
          </a:effectRef>
          <a:fontRef idx="minor">
            <a:schemeClr val="tx1"/>
          </a:fontRef>
        </p:style>
      </p:cxnSp>
      <p:cxnSp>
        <p:nvCxnSpPr>
          <p:cNvPr id="9" name="Straight Arrow Connector 8"/>
          <p:cNvCxnSpPr/>
          <p:nvPr/>
        </p:nvCxnSpPr>
        <p:spPr>
          <a:xfrm flipH="1">
            <a:off x="4343400" y="2209800"/>
            <a:ext cx="1009554" cy="0"/>
          </a:xfrm>
          <a:prstGeom prst="straightConnector1">
            <a:avLst/>
          </a:prstGeom>
          <a:ln w="28575">
            <a:solidFill>
              <a:schemeClr val="accent6"/>
            </a:solidFill>
            <a:tailEnd type="arrow"/>
          </a:ln>
        </p:spPr>
        <p:style>
          <a:lnRef idx="3">
            <a:schemeClr val="accent6"/>
          </a:lnRef>
          <a:fillRef idx="0">
            <a:schemeClr val="accent6"/>
          </a:fillRef>
          <a:effectRef idx="2">
            <a:schemeClr val="accent6"/>
          </a:effectRef>
          <a:fontRef idx="minor">
            <a:schemeClr val="tx1"/>
          </a:fontRef>
        </p:style>
      </p:cxnSp>
      <p:cxnSp>
        <p:nvCxnSpPr>
          <p:cNvPr id="12" name="Straight Arrow Connector 11"/>
          <p:cNvCxnSpPr/>
          <p:nvPr/>
        </p:nvCxnSpPr>
        <p:spPr>
          <a:xfrm>
            <a:off x="5346636" y="2209800"/>
            <a:ext cx="977964" cy="0"/>
          </a:xfrm>
          <a:prstGeom prst="straightConnector1">
            <a:avLst/>
          </a:prstGeom>
          <a:ln w="28575">
            <a:solidFill>
              <a:srgbClr val="FF0000"/>
            </a:solidFill>
            <a:prstDash val="sysDash"/>
            <a:tailEnd type="arrow"/>
          </a:ln>
        </p:spPr>
        <p:style>
          <a:lnRef idx="3">
            <a:schemeClr val="accent6"/>
          </a:lnRef>
          <a:fillRef idx="0">
            <a:schemeClr val="accent6"/>
          </a:fillRef>
          <a:effectRef idx="2">
            <a:schemeClr val="accent6"/>
          </a:effectRef>
          <a:fontRef idx="minor">
            <a:schemeClr val="tx1"/>
          </a:fontRef>
        </p:style>
      </p:cxnSp>
      <p:cxnSp>
        <p:nvCxnSpPr>
          <p:cNvPr id="14" name="Straight Arrow Connector 13"/>
          <p:cNvCxnSpPr/>
          <p:nvPr/>
        </p:nvCxnSpPr>
        <p:spPr>
          <a:xfrm>
            <a:off x="5334000" y="2222436"/>
            <a:ext cx="0" cy="825564"/>
          </a:xfrm>
          <a:prstGeom prst="straightConnector1">
            <a:avLst/>
          </a:prstGeom>
          <a:ln w="28575">
            <a:solidFill>
              <a:srgbClr val="FF0000"/>
            </a:solidFill>
            <a:prstDash val="sysDash"/>
            <a:tailEnd type="arrow"/>
          </a:ln>
        </p:spPr>
        <p:style>
          <a:lnRef idx="3">
            <a:schemeClr val="accent6"/>
          </a:lnRef>
          <a:fillRef idx="0">
            <a:schemeClr val="accent6"/>
          </a:fillRef>
          <a:effectRef idx="2">
            <a:schemeClr val="accent6"/>
          </a:effectRef>
          <a:fontRef idx="minor">
            <a:schemeClr val="tx1"/>
          </a:fontRef>
        </p:style>
      </p:cxnSp>
      <p:sp>
        <p:nvSpPr>
          <p:cNvPr id="17" name="Multiply 16"/>
          <p:cNvSpPr/>
          <p:nvPr/>
        </p:nvSpPr>
        <p:spPr>
          <a:xfrm>
            <a:off x="5708298" y="1981200"/>
            <a:ext cx="228600" cy="470334"/>
          </a:xfrm>
          <a:prstGeom prst="mathMultiply">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Multiply 17"/>
          <p:cNvSpPr/>
          <p:nvPr/>
        </p:nvSpPr>
        <p:spPr>
          <a:xfrm>
            <a:off x="5226210" y="2362200"/>
            <a:ext cx="228600" cy="470334"/>
          </a:xfrm>
          <a:prstGeom prst="mathMultiply">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30" name="Group 29"/>
          <p:cNvGrpSpPr/>
          <p:nvPr/>
        </p:nvGrpSpPr>
        <p:grpSpPr>
          <a:xfrm>
            <a:off x="3269898" y="694038"/>
            <a:ext cx="4038984" cy="3207402"/>
            <a:chOff x="3269898" y="694038"/>
            <a:chExt cx="4038984" cy="3207402"/>
          </a:xfrm>
        </p:grpSpPr>
        <p:cxnSp>
          <p:nvCxnSpPr>
            <p:cNvPr id="31" name="Straight Connector 30"/>
            <p:cNvCxnSpPr/>
            <p:nvPr/>
          </p:nvCxnSpPr>
          <p:spPr>
            <a:xfrm flipH="1">
              <a:off x="3276984" y="2616072"/>
              <a:ext cx="60960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H="1">
              <a:off x="3269898" y="1879728"/>
              <a:ext cx="60960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H="1">
              <a:off x="3276984" y="3352800"/>
              <a:ext cx="60960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H="1">
              <a:off x="3276216" y="1143000"/>
              <a:ext cx="60960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3886200" y="698436"/>
              <a:ext cx="0" cy="45720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851144" y="698820"/>
              <a:ext cx="0" cy="45720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781800" y="694038"/>
              <a:ext cx="0" cy="45720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3885854" y="3352800"/>
              <a:ext cx="347" cy="54864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4851144" y="3352800"/>
              <a:ext cx="347" cy="54864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V="1">
              <a:off x="5816434" y="3352800"/>
              <a:ext cx="347" cy="54864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6781724" y="3352800"/>
              <a:ext cx="347" cy="54864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6788502" y="2615688"/>
              <a:ext cx="52038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6782184" y="1879728"/>
              <a:ext cx="52038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6781800" y="1143000"/>
              <a:ext cx="52038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6781416" y="3352800"/>
              <a:ext cx="52038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5816472" y="705138"/>
              <a:ext cx="0" cy="45720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203603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sosceles Triangle 5"/>
          <p:cNvSpPr/>
          <p:nvPr/>
        </p:nvSpPr>
        <p:spPr>
          <a:xfrm rot="9603392">
            <a:off x="3659951" y="2979838"/>
            <a:ext cx="3661060" cy="6096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9" name="Text Box 10"/>
          <p:cNvSpPr txBox="1">
            <a:spLocks noChangeArrowheads="1"/>
          </p:cNvSpPr>
          <p:nvPr/>
        </p:nvSpPr>
        <p:spPr bwMode="auto">
          <a:xfrm>
            <a:off x="295275" y="152400"/>
            <a:ext cx="6345238" cy="997196"/>
          </a:xfrm>
          <a:prstGeom prst="rect">
            <a:avLst/>
          </a:prstGeom>
          <a:noFill/>
          <a:ln>
            <a:noFill/>
          </a:ln>
          <a:extLst/>
        </p:spPr>
        <p:txBody>
          <a:bodyPr lIns="73152" tIns="36576" rIns="73152" bIns="36576">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b="1" dirty="0" smtClean="0">
                <a:solidFill>
                  <a:schemeClr val="bg2"/>
                </a:solidFill>
                <a:effectLst>
                  <a:outerShdw blurRad="38100" dist="38100" dir="2700000" algn="tl">
                    <a:srgbClr val="DDDDDD"/>
                  </a:outerShdw>
                </a:effectLst>
                <a:latin typeface="Arial Bold" charset="0"/>
              </a:rPr>
              <a:t>Cells</a:t>
            </a:r>
          </a:p>
          <a:p>
            <a:pPr eaLnBrk="1" hangingPunct="1">
              <a:spcBef>
                <a:spcPct val="50000"/>
              </a:spcBef>
            </a:pPr>
            <a:endParaRPr lang="en-US" b="1" dirty="0">
              <a:solidFill>
                <a:schemeClr val="bg2"/>
              </a:solidFill>
              <a:effectLst>
                <a:outerShdw blurRad="38100" dist="38100" dir="2700000" algn="tl">
                  <a:srgbClr val="DDDDDD"/>
                </a:outerShdw>
              </a:effectLst>
              <a:latin typeface="Arial Bold" charset="0"/>
            </a:endParaRPr>
          </a:p>
        </p:txBody>
      </p:sp>
      <p:sp>
        <p:nvSpPr>
          <p:cNvPr id="39939" name="Rectangle 3"/>
          <p:cNvSpPr>
            <a:spLocks noGrp="1" noChangeArrowheads="1"/>
          </p:cNvSpPr>
          <p:nvPr>
            <p:ph type="body" idx="1"/>
          </p:nvPr>
        </p:nvSpPr>
        <p:spPr>
          <a:xfrm>
            <a:off x="279400" y="685800"/>
            <a:ext cx="3378200" cy="3119438"/>
          </a:xfrm>
        </p:spPr>
        <p:txBody>
          <a:bodyPr/>
          <a:lstStyle/>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Classify voxels</a:t>
            </a: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Connect voxels</a:t>
            </a:r>
          </a:p>
          <a:p>
            <a:pPr eaLnBrk="1" hangingPunct="1">
              <a:spcBef>
                <a:spcPts val="200"/>
              </a:spcBef>
              <a:spcAft>
                <a:spcPts val="200"/>
              </a:spcAft>
              <a:buFont typeface="Wingdings" charset="0"/>
              <a:buChar char="§"/>
            </a:pPr>
            <a:r>
              <a:rPr lang="en-US" sz="1800" b="1" dirty="0" smtClean="0">
                <a:effectLst>
                  <a:outerShdw blurRad="38100" dist="38100" dir="2700000" algn="tl">
                    <a:srgbClr val="DDDDDD"/>
                  </a:outerShdw>
                </a:effectLst>
                <a:latin typeface="Arial" charset="0"/>
                <a:ea typeface="ＭＳ Ｐゴシック" charset="0"/>
              </a:rPr>
              <a:t>Local connected components represent view cells</a:t>
            </a: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Build portals between connected cells</a:t>
            </a:r>
          </a:p>
          <a:p>
            <a:pPr eaLnBrk="1" hangingPunct="1">
              <a:spcBef>
                <a:spcPts val="200"/>
              </a:spcBef>
              <a:spcAft>
                <a:spcPts val="200"/>
              </a:spcAft>
              <a:buFont typeface="Wingdings" charset="0"/>
              <a:buChar char="§"/>
            </a:pPr>
            <a:endParaRPr lang="en-US" sz="1800" dirty="0">
              <a:effectLst>
                <a:outerShdw blurRad="38100" dist="38100" dir="2700000" algn="tl">
                  <a:srgbClr val="DDDDDD"/>
                </a:outerShdw>
              </a:effectLst>
              <a:latin typeface="Arial" charset="0"/>
              <a:ea typeface="ＭＳ Ｐゴシック" charset="0"/>
            </a:endParaRPr>
          </a:p>
        </p:txBody>
      </p:sp>
      <p:pic>
        <p:nvPicPr>
          <p:cNvPr id="11268" name="Picture 2" descr="S11_LogoHor.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5638800" y="39688"/>
            <a:ext cx="158432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Table 1"/>
          <p:cNvGraphicFramePr>
            <a:graphicFrameLocks noGrp="1"/>
          </p:cNvGraphicFramePr>
          <p:nvPr>
            <p:extLst>
              <p:ext uri="{D42A27DB-BD31-4B8C-83A1-F6EECF244321}">
                <p14:modId xmlns:p14="http://schemas.microsoft.com/office/powerpoint/2010/main" val="4235776448"/>
              </p:ext>
            </p:extLst>
          </p:nvPr>
        </p:nvGraphicFramePr>
        <p:xfrm>
          <a:off x="3886200" y="1143000"/>
          <a:ext cx="2895600" cy="2209800"/>
        </p:xfrm>
        <a:graphic>
          <a:graphicData uri="http://schemas.openxmlformats.org/drawingml/2006/table">
            <a:tbl>
              <a:tblPr firstRow="1" bandRow="1">
                <a:tableStyleId>{5C22544A-7EE6-4342-B048-85BDC9FD1C3A}</a:tableStyleId>
              </a:tblPr>
              <a:tblGrid>
                <a:gridCol w="965200"/>
                <a:gridCol w="965200"/>
                <a:gridCol w="965200"/>
              </a:tblGrid>
              <a:tr h="736600">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5">
                        <a:lumMod val="20000"/>
                        <a:lumOff val="80000"/>
                      </a:schemeClr>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5">
                        <a:lumMod val="20000"/>
                        <a:lumOff val="80000"/>
                      </a:schemeClr>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5">
                        <a:lumMod val="20000"/>
                        <a:lumOff val="80000"/>
                      </a:schemeClr>
                    </a:solidFill>
                  </a:tcPr>
                </a:tc>
              </a:tr>
              <a:tr h="736600">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5">
                        <a:lumMod val="20000"/>
                        <a:lumOff val="80000"/>
                      </a:schemeClr>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5">
                        <a:lumMod val="20000"/>
                        <a:lumOff val="80000"/>
                      </a:schemeClr>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alpha val="50000"/>
                      </a:schemeClr>
                    </a:solidFill>
                  </a:tcPr>
                </a:tc>
              </a:tr>
              <a:tr h="736600">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alpha val="50000"/>
                      </a:schemeClr>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alpha val="50000"/>
                      </a:schemeClr>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alpha val="50000"/>
                      </a:schemeClr>
                    </a:solidFill>
                  </a:tcPr>
                </a:tc>
              </a:tr>
            </a:tbl>
          </a:graphicData>
        </a:graphic>
      </p:graphicFrame>
      <p:cxnSp>
        <p:nvCxnSpPr>
          <p:cNvPr id="4" name="Straight Arrow Connector 3"/>
          <p:cNvCxnSpPr/>
          <p:nvPr/>
        </p:nvCxnSpPr>
        <p:spPr>
          <a:xfrm>
            <a:off x="4572000" y="2235072"/>
            <a:ext cx="533400" cy="0"/>
          </a:xfrm>
          <a:prstGeom prst="straightConnector1">
            <a:avLst/>
          </a:prstGeom>
          <a:ln>
            <a:headEnd type="arrow"/>
            <a:tailEnd type="arrow"/>
          </a:ln>
        </p:spPr>
        <p:style>
          <a:lnRef idx="2">
            <a:schemeClr val="accent6"/>
          </a:lnRef>
          <a:fillRef idx="0">
            <a:schemeClr val="accent6"/>
          </a:fillRef>
          <a:effectRef idx="1">
            <a:schemeClr val="accent6"/>
          </a:effectRef>
          <a:fontRef idx="minor">
            <a:schemeClr val="tx1"/>
          </a:fontRef>
        </p:style>
      </p:cxnSp>
      <p:cxnSp>
        <p:nvCxnSpPr>
          <p:cNvPr id="9" name="Straight Arrow Connector 8"/>
          <p:cNvCxnSpPr/>
          <p:nvPr/>
        </p:nvCxnSpPr>
        <p:spPr>
          <a:xfrm>
            <a:off x="4572000" y="1517682"/>
            <a:ext cx="533400" cy="0"/>
          </a:xfrm>
          <a:prstGeom prst="straightConnector1">
            <a:avLst/>
          </a:prstGeom>
          <a:ln>
            <a:headEnd type="arrow"/>
            <a:tailEnd type="arrow"/>
          </a:ln>
        </p:spPr>
        <p:style>
          <a:lnRef idx="2">
            <a:schemeClr val="accent6"/>
          </a:lnRef>
          <a:fillRef idx="0">
            <a:schemeClr val="accent6"/>
          </a:fillRef>
          <a:effectRef idx="1">
            <a:schemeClr val="accent6"/>
          </a:effectRef>
          <a:fontRef idx="minor">
            <a:schemeClr val="tx1"/>
          </a:fontRef>
        </p:style>
      </p:cxnSp>
      <p:cxnSp>
        <p:nvCxnSpPr>
          <p:cNvPr id="10" name="Straight Arrow Connector 9"/>
          <p:cNvCxnSpPr/>
          <p:nvPr/>
        </p:nvCxnSpPr>
        <p:spPr>
          <a:xfrm>
            <a:off x="5562600" y="1524000"/>
            <a:ext cx="533400" cy="0"/>
          </a:xfrm>
          <a:prstGeom prst="straightConnector1">
            <a:avLst/>
          </a:prstGeom>
          <a:ln>
            <a:headEnd type="arrow"/>
            <a:tailEnd type="arrow"/>
          </a:ln>
        </p:spPr>
        <p:style>
          <a:lnRef idx="2">
            <a:schemeClr val="accent6"/>
          </a:lnRef>
          <a:fillRef idx="0">
            <a:schemeClr val="accent6"/>
          </a:fillRef>
          <a:effectRef idx="1">
            <a:schemeClr val="accent6"/>
          </a:effectRef>
          <a:fontRef idx="minor">
            <a:schemeClr val="tx1"/>
          </a:fontRef>
        </p:style>
      </p:cxnSp>
      <p:cxnSp>
        <p:nvCxnSpPr>
          <p:cNvPr id="11" name="Straight Arrow Connector 10"/>
          <p:cNvCxnSpPr/>
          <p:nvPr/>
        </p:nvCxnSpPr>
        <p:spPr>
          <a:xfrm flipV="1">
            <a:off x="5334000" y="1600200"/>
            <a:ext cx="0" cy="533400"/>
          </a:xfrm>
          <a:prstGeom prst="straightConnector1">
            <a:avLst/>
          </a:prstGeom>
          <a:ln>
            <a:headEnd type="arrow"/>
            <a:tailEnd type="arrow"/>
          </a:ln>
        </p:spPr>
        <p:style>
          <a:lnRef idx="2">
            <a:schemeClr val="accent6"/>
          </a:lnRef>
          <a:fillRef idx="0">
            <a:schemeClr val="accent6"/>
          </a:fillRef>
          <a:effectRef idx="1">
            <a:schemeClr val="accent6"/>
          </a:effectRef>
          <a:fontRef idx="minor">
            <a:schemeClr val="tx1"/>
          </a:fontRef>
        </p:style>
      </p:cxnSp>
      <p:cxnSp>
        <p:nvCxnSpPr>
          <p:cNvPr id="16" name="Straight Arrow Connector 15"/>
          <p:cNvCxnSpPr/>
          <p:nvPr/>
        </p:nvCxnSpPr>
        <p:spPr>
          <a:xfrm flipV="1">
            <a:off x="4343400" y="1600200"/>
            <a:ext cx="0" cy="533400"/>
          </a:xfrm>
          <a:prstGeom prst="straightConnector1">
            <a:avLst/>
          </a:prstGeom>
          <a:ln>
            <a:headEnd type="arrow"/>
            <a:tailEnd type="arrow"/>
          </a:ln>
        </p:spPr>
        <p:style>
          <a:lnRef idx="2">
            <a:schemeClr val="accent6"/>
          </a:lnRef>
          <a:fillRef idx="0">
            <a:schemeClr val="accent6"/>
          </a:fillRef>
          <a:effectRef idx="1">
            <a:schemeClr val="accent6"/>
          </a:effectRef>
          <a:fontRef idx="minor">
            <a:schemeClr val="tx1"/>
          </a:fontRef>
        </p:style>
      </p:cxnSp>
      <p:grpSp>
        <p:nvGrpSpPr>
          <p:cNvPr id="17" name="Group 16"/>
          <p:cNvGrpSpPr/>
          <p:nvPr/>
        </p:nvGrpSpPr>
        <p:grpSpPr>
          <a:xfrm>
            <a:off x="3269898" y="694038"/>
            <a:ext cx="4038984" cy="3207402"/>
            <a:chOff x="3269898" y="694038"/>
            <a:chExt cx="4038984" cy="3207402"/>
          </a:xfrm>
        </p:grpSpPr>
        <p:cxnSp>
          <p:nvCxnSpPr>
            <p:cNvPr id="18" name="Straight Connector 17"/>
            <p:cNvCxnSpPr/>
            <p:nvPr/>
          </p:nvCxnSpPr>
          <p:spPr>
            <a:xfrm flipH="1">
              <a:off x="3276984" y="2616072"/>
              <a:ext cx="60960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3269898" y="1879728"/>
              <a:ext cx="60960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3276984" y="3352800"/>
              <a:ext cx="60960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276216" y="1143000"/>
              <a:ext cx="60960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886200" y="698436"/>
              <a:ext cx="0" cy="45720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4851144" y="698820"/>
              <a:ext cx="0" cy="45720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6781800" y="694038"/>
              <a:ext cx="0" cy="45720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3885854" y="3352800"/>
              <a:ext cx="347" cy="54864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V="1">
              <a:off x="4851144" y="3352800"/>
              <a:ext cx="347" cy="54864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V="1">
              <a:off x="5816434" y="3352800"/>
              <a:ext cx="347" cy="54864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6781724" y="3352800"/>
              <a:ext cx="347" cy="54864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6788502" y="2615688"/>
              <a:ext cx="52038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6782184" y="1879728"/>
              <a:ext cx="52038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6781800" y="1143000"/>
              <a:ext cx="52038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6781416" y="3352800"/>
              <a:ext cx="52038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5816472" y="705138"/>
              <a:ext cx="0" cy="45720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8419121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sosceles Triangle 5"/>
          <p:cNvSpPr/>
          <p:nvPr/>
        </p:nvSpPr>
        <p:spPr>
          <a:xfrm rot="9603392">
            <a:off x="3659951" y="2979838"/>
            <a:ext cx="3661060" cy="6096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9" name="Text Box 10"/>
          <p:cNvSpPr txBox="1">
            <a:spLocks noChangeArrowheads="1"/>
          </p:cNvSpPr>
          <p:nvPr/>
        </p:nvSpPr>
        <p:spPr bwMode="auto">
          <a:xfrm>
            <a:off x="295275" y="152400"/>
            <a:ext cx="6345238" cy="997196"/>
          </a:xfrm>
          <a:prstGeom prst="rect">
            <a:avLst/>
          </a:prstGeom>
          <a:noFill/>
          <a:ln>
            <a:noFill/>
          </a:ln>
          <a:extLst/>
        </p:spPr>
        <p:txBody>
          <a:bodyPr lIns="73152" tIns="36576" rIns="73152" bIns="36576">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b="1" dirty="0" smtClean="0">
                <a:solidFill>
                  <a:schemeClr val="bg2"/>
                </a:solidFill>
                <a:effectLst>
                  <a:outerShdw blurRad="38100" dist="38100" dir="2700000" algn="tl">
                    <a:srgbClr val="DDDDDD"/>
                  </a:outerShdw>
                </a:effectLst>
                <a:latin typeface="Arial Bold" charset="0"/>
              </a:rPr>
              <a:t>Portals</a:t>
            </a:r>
          </a:p>
          <a:p>
            <a:pPr eaLnBrk="1" hangingPunct="1">
              <a:spcBef>
                <a:spcPct val="50000"/>
              </a:spcBef>
            </a:pPr>
            <a:endParaRPr lang="en-US" b="1" dirty="0">
              <a:solidFill>
                <a:schemeClr val="bg2"/>
              </a:solidFill>
              <a:effectLst>
                <a:outerShdw blurRad="38100" dist="38100" dir="2700000" algn="tl">
                  <a:srgbClr val="DDDDDD"/>
                </a:outerShdw>
              </a:effectLst>
              <a:latin typeface="Arial Bold" charset="0"/>
            </a:endParaRPr>
          </a:p>
        </p:txBody>
      </p:sp>
      <p:sp>
        <p:nvSpPr>
          <p:cNvPr id="39939" name="Rectangle 3"/>
          <p:cNvSpPr>
            <a:spLocks noGrp="1" noChangeArrowheads="1"/>
          </p:cNvSpPr>
          <p:nvPr>
            <p:ph type="body" idx="1"/>
          </p:nvPr>
        </p:nvSpPr>
        <p:spPr>
          <a:xfrm>
            <a:off x="279400" y="685800"/>
            <a:ext cx="3378200" cy="3119438"/>
          </a:xfrm>
        </p:spPr>
        <p:txBody>
          <a:bodyPr/>
          <a:lstStyle/>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Classify voxels</a:t>
            </a: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Build voxel connections</a:t>
            </a: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Local connected components represent view cells</a:t>
            </a:r>
          </a:p>
          <a:p>
            <a:pPr eaLnBrk="1" hangingPunct="1">
              <a:spcBef>
                <a:spcPts val="200"/>
              </a:spcBef>
              <a:spcAft>
                <a:spcPts val="200"/>
              </a:spcAft>
              <a:buFont typeface="Wingdings" charset="0"/>
              <a:buChar char="§"/>
            </a:pPr>
            <a:r>
              <a:rPr lang="en-US" sz="1800" b="1" dirty="0" smtClean="0">
                <a:effectLst>
                  <a:outerShdw blurRad="38100" dist="38100" dir="2700000" algn="tl">
                    <a:srgbClr val="DDDDDD"/>
                  </a:outerShdw>
                </a:effectLst>
                <a:latin typeface="Arial" charset="0"/>
                <a:ea typeface="ＭＳ Ｐゴシック" charset="0"/>
              </a:rPr>
              <a:t>Build portals between connected cells</a:t>
            </a:r>
          </a:p>
          <a:p>
            <a:pPr eaLnBrk="1" hangingPunct="1">
              <a:spcBef>
                <a:spcPts val="200"/>
              </a:spcBef>
              <a:spcAft>
                <a:spcPts val="200"/>
              </a:spcAft>
              <a:buFont typeface="Wingdings" charset="0"/>
              <a:buChar char="§"/>
            </a:pPr>
            <a:endParaRPr lang="en-US" sz="1800" dirty="0">
              <a:effectLst>
                <a:outerShdw blurRad="38100" dist="38100" dir="2700000" algn="tl">
                  <a:srgbClr val="DDDDDD"/>
                </a:outerShdw>
              </a:effectLst>
              <a:latin typeface="Arial" charset="0"/>
              <a:ea typeface="ＭＳ Ｐゴシック" charset="0"/>
            </a:endParaRPr>
          </a:p>
        </p:txBody>
      </p:sp>
      <p:pic>
        <p:nvPicPr>
          <p:cNvPr id="11268" name="Picture 2" descr="S11_LogoHor.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5638800" y="39688"/>
            <a:ext cx="158432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Table 1"/>
          <p:cNvGraphicFramePr>
            <a:graphicFrameLocks noGrp="1"/>
          </p:cNvGraphicFramePr>
          <p:nvPr>
            <p:extLst>
              <p:ext uri="{D42A27DB-BD31-4B8C-83A1-F6EECF244321}">
                <p14:modId xmlns:p14="http://schemas.microsoft.com/office/powerpoint/2010/main" val="2245504515"/>
              </p:ext>
            </p:extLst>
          </p:nvPr>
        </p:nvGraphicFramePr>
        <p:xfrm>
          <a:off x="3886200" y="1143000"/>
          <a:ext cx="2895600" cy="2209800"/>
        </p:xfrm>
        <a:graphic>
          <a:graphicData uri="http://schemas.openxmlformats.org/drawingml/2006/table">
            <a:tbl>
              <a:tblPr firstRow="1" bandRow="1">
                <a:tableStyleId>{5C22544A-7EE6-4342-B048-85BDC9FD1C3A}</a:tableStyleId>
              </a:tblPr>
              <a:tblGrid>
                <a:gridCol w="965200"/>
                <a:gridCol w="965200"/>
                <a:gridCol w="965200"/>
              </a:tblGrid>
              <a:tr h="736600">
                <a:tc>
                  <a:txBody>
                    <a:bodyPr/>
                    <a:lstStyle/>
                    <a:p>
                      <a:endParaRPr lang="en-US" dirty="0"/>
                    </a:p>
                  </a:txBody>
                  <a:tcPr>
                    <a:lnL w="28575" cap="flat" cmpd="sng" algn="ctr">
                      <a:solidFill>
                        <a:srgbClr val="0C569E"/>
                      </a:solidFill>
                      <a:prstDash val="sysDot"/>
                      <a:round/>
                      <a:headEnd type="none" w="med" len="med"/>
                      <a:tailEnd type="none" w="med" len="med"/>
                    </a:lnL>
                    <a:lnR w="12700" cap="flat" cmpd="sng" algn="ctr">
                      <a:solidFill>
                        <a:scrgbClr r="0" g="0" b="0"/>
                      </a:solidFill>
                      <a:prstDash val="solid"/>
                      <a:round/>
                      <a:headEnd type="none" w="med" len="med"/>
                      <a:tailEnd type="none" w="med" len="med"/>
                    </a:lnR>
                    <a:lnT w="28575" cap="flat" cmpd="sng" algn="ctr">
                      <a:solidFill>
                        <a:srgbClr val="0C569E"/>
                      </a:solidFill>
                      <a:prstDash val="sysDot"/>
                      <a:round/>
                      <a:headEnd type="none" w="med" len="med"/>
                      <a:tailEnd type="none" w="med" len="med"/>
                    </a:lnT>
                    <a:lnB w="12700" cap="flat" cmpd="sng" algn="ctr">
                      <a:solidFill>
                        <a:scrgbClr r="0" g="0" b="0"/>
                      </a:solidFill>
                      <a:prstDash val="solid"/>
                      <a:round/>
                      <a:headEnd type="none" w="med" len="med"/>
                      <a:tailEnd type="none" w="med" len="med"/>
                    </a:lnB>
                    <a:solidFill>
                      <a:schemeClr val="accent5">
                        <a:lumMod val="20000"/>
                        <a:lumOff val="80000"/>
                      </a:schemeClr>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28575" cap="flat" cmpd="sng" algn="ctr">
                      <a:solidFill>
                        <a:srgbClr val="0C569E"/>
                      </a:solidFill>
                      <a:prstDash val="sysDot"/>
                      <a:round/>
                      <a:headEnd type="none" w="med" len="med"/>
                      <a:tailEnd type="none" w="med" len="med"/>
                    </a:lnT>
                    <a:lnB w="12700" cap="flat" cmpd="sng" algn="ctr">
                      <a:solidFill>
                        <a:scrgbClr r="0" g="0" b="0"/>
                      </a:solidFill>
                      <a:prstDash val="solid"/>
                      <a:round/>
                      <a:headEnd type="none" w="med" len="med"/>
                      <a:tailEnd type="none" w="med" len="med"/>
                    </a:lnB>
                    <a:solidFill>
                      <a:schemeClr val="accent5">
                        <a:lumMod val="20000"/>
                        <a:lumOff val="80000"/>
                      </a:schemeClr>
                    </a:solidFill>
                  </a:tcPr>
                </a:tc>
                <a:tc>
                  <a:txBody>
                    <a:bodyPr/>
                    <a:lstStyle/>
                    <a:p>
                      <a:endParaRPr lang="en-US" dirty="0"/>
                    </a:p>
                  </a:txBody>
                  <a:tcPr>
                    <a:lnL w="12700" cap="flat" cmpd="sng" algn="ctr">
                      <a:solidFill>
                        <a:scrgbClr r="0" g="0" b="0"/>
                      </a:solidFill>
                      <a:prstDash val="solid"/>
                      <a:round/>
                      <a:headEnd type="none" w="med" len="med"/>
                      <a:tailEnd type="none" w="med" len="med"/>
                    </a:lnL>
                    <a:lnR w="28575" cap="flat" cmpd="sng" algn="ctr">
                      <a:solidFill>
                        <a:srgbClr val="0C569E"/>
                      </a:solidFill>
                      <a:prstDash val="sysDot"/>
                      <a:round/>
                      <a:headEnd type="none" w="med" len="med"/>
                      <a:tailEnd type="none" w="med" len="med"/>
                    </a:lnR>
                    <a:lnT w="28575" cap="flat" cmpd="sng" algn="ctr">
                      <a:solidFill>
                        <a:srgbClr val="0C569E"/>
                      </a:solidFill>
                      <a:prstDash val="sysDot"/>
                      <a:round/>
                      <a:headEnd type="none" w="med" len="med"/>
                      <a:tailEnd type="none" w="med" len="med"/>
                    </a:lnT>
                    <a:lnB w="12700" cap="flat" cmpd="sng" algn="ctr">
                      <a:solidFill>
                        <a:scrgbClr r="0" g="0" b="0"/>
                      </a:solidFill>
                      <a:prstDash val="solid"/>
                      <a:round/>
                      <a:headEnd type="none" w="med" len="med"/>
                      <a:tailEnd type="none" w="med" len="med"/>
                    </a:lnB>
                    <a:solidFill>
                      <a:schemeClr val="accent5">
                        <a:lumMod val="20000"/>
                        <a:lumOff val="80000"/>
                      </a:schemeClr>
                    </a:solidFill>
                  </a:tcPr>
                </a:tc>
              </a:tr>
              <a:tr h="736600">
                <a:tc>
                  <a:txBody>
                    <a:bodyPr/>
                    <a:lstStyle/>
                    <a:p>
                      <a:endParaRPr lang="en-US" dirty="0"/>
                    </a:p>
                  </a:txBody>
                  <a:tcPr>
                    <a:lnL w="28575" cap="flat" cmpd="sng" algn="ctr">
                      <a:solidFill>
                        <a:srgbClr val="0C569E"/>
                      </a:solidFill>
                      <a:prstDash val="sysDot"/>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5">
                        <a:lumMod val="20000"/>
                        <a:lumOff val="80000"/>
                      </a:schemeClr>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5">
                        <a:lumMod val="20000"/>
                        <a:lumOff val="80000"/>
                      </a:schemeClr>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alpha val="50000"/>
                      </a:schemeClr>
                    </a:solidFill>
                  </a:tcPr>
                </a:tc>
              </a:tr>
              <a:tr h="736600">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alpha val="50000"/>
                      </a:schemeClr>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alpha val="50000"/>
                      </a:schemeClr>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alpha val="50000"/>
                      </a:schemeClr>
                    </a:solidFill>
                  </a:tcPr>
                </a:tc>
              </a:tr>
            </a:tbl>
          </a:graphicData>
        </a:graphic>
      </p:graphicFrame>
      <p:grpSp>
        <p:nvGrpSpPr>
          <p:cNvPr id="27" name="Group 26"/>
          <p:cNvGrpSpPr/>
          <p:nvPr/>
        </p:nvGrpSpPr>
        <p:grpSpPr>
          <a:xfrm>
            <a:off x="3269898" y="694038"/>
            <a:ext cx="4038984" cy="3207402"/>
            <a:chOff x="3269898" y="694038"/>
            <a:chExt cx="4038984" cy="3207402"/>
          </a:xfrm>
        </p:grpSpPr>
        <p:cxnSp>
          <p:nvCxnSpPr>
            <p:cNvPr id="4" name="Straight Connector 3"/>
            <p:cNvCxnSpPr/>
            <p:nvPr/>
          </p:nvCxnSpPr>
          <p:spPr>
            <a:xfrm flipH="1">
              <a:off x="3276984" y="2616072"/>
              <a:ext cx="60960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3269898" y="1879728"/>
              <a:ext cx="60960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3276984" y="3352800"/>
              <a:ext cx="60960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276216" y="1143000"/>
              <a:ext cx="60960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886200" y="698436"/>
              <a:ext cx="0" cy="45720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851144" y="698820"/>
              <a:ext cx="0" cy="45720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6781800" y="694038"/>
              <a:ext cx="0" cy="45720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3885854" y="3352800"/>
              <a:ext cx="347" cy="54864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851144" y="3352800"/>
              <a:ext cx="347" cy="54864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5816434" y="3352800"/>
              <a:ext cx="347" cy="54864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6781724" y="3352800"/>
              <a:ext cx="347" cy="54864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788502" y="2615688"/>
              <a:ext cx="52038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6782184" y="1879728"/>
              <a:ext cx="52038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6781800" y="1143000"/>
              <a:ext cx="52038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6781416" y="3352800"/>
              <a:ext cx="52038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5816472" y="705138"/>
              <a:ext cx="0" cy="45720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56347244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sosceles Triangle 5"/>
          <p:cNvSpPr/>
          <p:nvPr/>
        </p:nvSpPr>
        <p:spPr>
          <a:xfrm rot="9603392">
            <a:off x="3659951" y="2979838"/>
            <a:ext cx="3661060" cy="6096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9" name="Text Box 10"/>
          <p:cNvSpPr txBox="1">
            <a:spLocks noChangeArrowheads="1"/>
          </p:cNvSpPr>
          <p:nvPr/>
        </p:nvSpPr>
        <p:spPr bwMode="auto">
          <a:xfrm>
            <a:off x="295275" y="152400"/>
            <a:ext cx="6345238" cy="997196"/>
          </a:xfrm>
          <a:prstGeom prst="rect">
            <a:avLst/>
          </a:prstGeom>
          <a:noFill/>
          <a:ln>
            <a:noFill/>
          </a:ln>
          <a:extLst/>
        </p:spPr>
        <p:txBody>
          <a:bodyPr lIns="73152" tIns="36576" rIns="73152" bIns="36576">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b="1" dirty="0" smtClean="0">
                <a:solidFill>
                  <a:schemeClr val="bg2"/>
                </a:solidFill>
                <a:effectLst>
                  <a:outerShdw blurRad="38100" dist="38100" dir="2700000" algn="tl">
                    <a:srgbClr val="DDDDDD"/>
                  </a:outerShdw>
                </a:effectLst>
                <a:latin typeface="Arial Bold" charset="0"/>
              </a:rPr>
              <a:t>Portals</a:t>
            </a:r>
          </a:p>
          <a:p>
            <a:pPr eaLnBrk="1" hangingPunct="1">
              <a:spcBef>
                <a:spcPct val="50000"/>
              </a:spcBef>
            </a:pPr>
            <a:endParaRPr lang="en-US" b="1" dirty="0">
              <a:solidFill>
                <a:schemeClr val="bg2"/>
              </a:solidFill>
              <a:effectLst>
                <a:outerShdw blurRad="38100" dist="38100" dir="2700000" algn="tl">
                  <a:srgbClr val="DDDDDD"/>
                </a:outerShdw>
              </a:effectLst>
              <a:latin typeface="Arial Bold" charset="0"/>
            </a:endParaRPr>
          </a:p>
        </p:txBody>
      </p:sp>
      <p:sp>
        <p:nvSpPr>
          <p:cNvPr id="39939" name="Rectangle 3"/>
          <p:cNvSpPr>
            <a:spLocks noGrp="1" noChangeArrowheads="1"/>
          </p:cNvSpPr>
          <p:nvPr>
            <p:ph type="body" idx="1"/>
          </p:nvPr>
        </p:nvSpPr>
        <p:spPr>
          <a:xfrm>
            <a:off x="279400" y="685800"/>
            <a:ext cx="3378200" cy="3119438"/>
          </a:xfrm>
        </p:spPr>
        <p:txBody>
          <a:bodyPr/>
          <a:lstStyle/>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Classify voxels</a:t>
            </a: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Build voxel connections</a:t>
            </a: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Local connected components represent view cells</a:t>
            </a:r>
          </a:p>
          <a:p>
            <a:pPr eaLnBrk="1" hangingPunct="1">
              <a:spcBef>
                <a:spcPts val="200"/>
              </a:spcBef>
              <a:spcAft>
                <a:spcPts val="200"/>
              </a:spcAft>
              <a:buFont typeface="Wingdings" charset="0"/>
              <a:buChar char="§"/>
            </a:pPr>
            <a:r>
              <a:rPr lang="en-US" sz="1800" b="1" dirty="0" smtClean="0">
                <a:effectLst>
                  <a:outerShdw blurRad="38100" dist="38100" dir="2700000" algn="tl">
                    <a:srgbClr val="DDDDDD"/>
                  </a:outerShdw>
                </a:effectLst>
                <a:latin typeface="Arial" charset="0"/>
                <a:ea typeface="ＭＳ Ｐゴシック" charset="0"/>
              </a:rPr>
              <a:t>Build portals between connected cells</a:t>
            </a:r>
          </a:p>
          <a:p>
            <a:pPr eaLnBrk="1" hangingPunct="1">
              <a:spcBef>
                <a:spcPts val="200"/>
              </a:spcBef>
              <a:spcAft>
                <a:spcPts val="200"/>
              </a:spcAft>
              <a:buFont typeface="Wingdings" charset="0"/>
              <a:buChar char="§"/>
            </a:pPr>
            <a:endParaRPr lang="en-US" sz="1800" dirty="0">
              <a:effectLst>
                <a:outerShdw blurRad="38100" dist="38100" dir="2700000" algn="tl">
                  <a:srgbClr val="DDDDDD"/>
                </a:outerShdw>
              </a:effectLst>
              <a:latin typeface="Arial" charset="0"/>
              <a:ea typeface="ＭＳ Ｐゴシック" charset="0"/>
            </a:endParaRPr>
          </a:p>
        </p:txBody>
      </p:sp>
      <p:pic>
        <p:nvPicPr>
          <p:cNvPr id="11268" name="Picture 2" descr="S11_LogoHor.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5638800" y="39688"/>
            <a:ext cx="158432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Table 1"/>
          <p:cNvGraphicFramePr>
            <a:graphicFrameLocks noGrp="1"/>
          </p:cNvGraphicFramePr>
          <p:nvPr>
            <p:extLst>
              <p:ext uri="{D42A27DB-BD31-4B8C-83A1-F6EECF244321}">
                <p14:modId xmlns:p14="http://schemas.microsoft.com/office/powerpoint/2010/main" val="4110505322"/>
              </p:ext>
            </p:extLst>
          </p:nvPr>
        </p:nvGraphicFramePr>
        <p:xfrm>
          <a:off x="3886200" y="1143000"/>
          <a:ext cx="2895600" cy="2209800"/>
        </p:xfrm>
        <a:graphic>
          <a:graphicData uri="http://schemas.openxmlformats.org/drawingml/2006/table">
            <a:tbl>
              <a:tblPr firstRow="1" bandRow="1">
                <a:tableStyleId>{5C22544A-7EE6-4342-B048-85BDC9FD1C3A}</a:tableStyleId>
              </a:tblPr>
              <a:tblGrid>
                <a:gridCol w="965200"/>
                <a:gridCol w="965200"/>
                <a:gridCol w="965200"/>
              </a:tblGrid>
              <a:tr h="736600">
                <a:tc>
                  <a:txBody>
                    <a:bodyPr/>
                    <a:lstStyle/>
                    <a:p>
                      <a:endParaRPr lang="en-US" dirty="0"/>
                    </a:p>
                  </a:txBody>
                  <a:tcPr>
                    <a:lnL w="28575" cap="flat" cmpd="sng" algn="ctr">
                      <a:solidFill>
                        <a:srgbClr val="0C569E"/>
                      </a:solidFill>
                      <a:prstDash val="sysDot"/>
                      <a:round/>
                      <a:headEnd type="none" w="med" len="med"/>
                      <a:tailEnd type="none" w="med" len="med"/>
                    </a:lnL>
                    <a:lnR w="12700" cap="flat" cmpd="sng" algn="ctr">
                      <a:solidFill>
                        <a:scrgbClr r="0" g="0" b="0"/>
                      </a:solidFill>
                      <a:prstDash val="solid"/>
                      <a:round/>
                      <a:headEnd type="none" w="med" len="med"/>
                      <a:tailEnd type="none" w="med" len="med"/>
                    </a:lnR>
                    <a:lnT w="28575" cap="flat" cmpd="sng" algn="ctr">
                      <a:solidFill>
                        <a:srgbClr val="0C569E"/>
                      </a:solidFill>
                      <a:prstDash val="sysDot"/>
                      <a:round/>
                      <a:headEnd type="none" w="med" len="med"/>
                      <a:tailEnd type="none" w="med" len="med"/>
                    </a:lnT>
                    <a:lnB w="12700" cap="flat" cmpd="sng" algn="ctr">
                      <a:solidFill>
                        <a:scrgbClr r="0" g="0" b="0"/>
                      </a:solidFill>
                      <a:prstDash val="solid"/>
                      <a:round/>
                      <a:headEnd type="none" w="med" len="med"/>
                      <a:tailEnd type="none" w="med" len="med"/>
                    </a:lnB>
                    <a:solidFill>
                      <a:schemeClr val="accent5">
                        <a:lumMod val="20000"/>
                        <a:lumOff val="80000"/>
                      </a:schemeClr>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28575" cap="flat" cmpd="sng" algn="ctr">
                      <a:solidFill>
                        <a:srgbClr val="0C569E"/>
                      </a:solidFill>
                      <a:prstDash val="sysDot"/>
                      <a:round/>
                      <a:headEnd type="none" w="med" len="med"/>
                      <a:tailEnd type="none" w="med" len="med"/>
                    </a:lnT>
                    <a:lnB w="12700" cap="flat" cmpd="sng" algn="ctr">
                      <a:solidFill>
                        <a:scrgbClr r="0" g="0" b="0"/>
                      </a:solidFill>
                      <a:prstDash val="solid"/>
                      <a:round/>
                      <a:headEnd type="none" w="med" len="med"/>
                      <a:tailEnd type="none" w="med" len="med"/>
                    </a:lnB>
                    <a:solidFill>
                      <a:schemeClr val="accent5">
                        <a:lumMod val="20000"/>
                        <a:lumOff val="80000"/>
                      </a:schemeClr>
                    </a:solidFill>
                  </a:tcPr>
                </a:tc>
                <a:tc>
                  <a:txBody>
                    <a:bodyPr/>
                    <a:lstStyle/>
                    <a:p>
                      <a:endParaRPr lang="en-US" dirty="0"/>
                    </a:p>
                  </a:txBody>
                  <a:tcPr>
                    <a:lnL w="12700" cap="flat" cmpd="sng" algn="ctr">
                      <a:solidFill>
                        <a:scrgbClr r="0" g="0" b="0"/>
                      </a:solidFill>
                      <a:prstDash val="solid"/>
                      <a:round/>
                      <a:headEnd type="none" w="med" len="med"/>
                      <a:tailEnd type="none" w="med" len="med"/>
                    </a:lnL>
                    <a:lnR w="28575" cap="flat" cmpd="sng" algn="ctr">
                      <a:solidFill>
                        <a:srgbClr val="0C569E"/>
                      </a:solidFill>
                      <a:prstDash val="sysDot"/>
                      <a:round/>
                      <a:headEnd type="none" w="med" len="med"/>
                      <a:tailEnd type="none" w="med" len="med"/>
                    </a:lnR>
                    <a:lnT w="28575" cap="flat" cmpd="sng" algn="ctr">
                      <a:solidFill>
                        <a:srgbClr val="0C569E"/>
                      </a:solidFill>
                      <a:prstDash val="sysDot"/>
                      <a:round/>
                      <a:headEnd type="none" w="med" len="med"/>
                      <a:tailEnd type="none" w="med" len="med"/>
                    </a:lnT>
                    <a:lnB w="12700" cap="flat" cmpd="sng" algn="ctr">
                      <a:solidFill>
                        <a:scrgbClr r="0" g="0" b="0"/>
                      </a:solidFill>
                      <a:prstDash val="solid"/>
                      <a:round/>
                      <a:headEnd type="none" w="med" len="med"/>
                      <a:tailEnd type="none" w="med" len="med"/>
                    </a:lnB>
                    <a:solidFill>
                      <a:schemeClr val="accent5">
                        <a:lumMod val="20000"/>
                        <a:lumOff val="80000"/>
                      </a:schemeClr>
                    </a:solidFill>
                  </a:tcPr>
                </a:tc>
              </a:tr>
              <a:tr h="736600">
                <a:tc>
                  <a:txBody>
                    <a:bodyPr/>
                    <a:lstStyle/>
                    <a:p>
                      <a:endParaRPr lang="en-US" dirty="0"/>
                    </a:p>
                  </a:txBody>
                  <a:tcPr>
                    <a:lnL w="28575" cap="flat" cmpd="sng" algn="ctr">
                      <a:solidFill>
                        <a:srgbClr val="0C569E"/>
                      </a:solidFill>
                      <a:prstDash val="sysDot"/>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5">
                        <a:lumMod val="20000"/>
                        <a:lumOff val="80000"/>
                      </a:schemeClr>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5">
                        <a:lumMod val="20000"/>
                        <a:lumOff val="80000"/>
                      </a:schemeClr>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alpha val="50000"/>
                      </a:schemeClr>
                    </a:solidFill>
                  </a:tcPr>
                </a:tc>
              </a:tr>
              <a:tr h="736600">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alpha val="50000"/>
                      </a:schemeClr>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alpha val="50000"/>
                      </a:schemeClr>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alpha val="50000"/>
                      </a:schemeClr>
                    </a:solidFill>
                  </a:tcPr>
                </a:tc>
              </a:tr>
            </a:tbl>
          </a:graphicData>
        </a:graphic>
      </p:graphicFrame>
      <p:grpSp>
        <p:nvGrpSpPr>
          <p:cNvPr id="27" name="Group 26"/>
          <p:cNvGrpSpPr/>
          <p:nvPr/>
        </p:nvGrpSpPr>
        <p:grpSpPr>
          <a:xfrm>
            <a:off x="3269898" y="694038"/>
            <a:ext cx="4038984" cy="3207402"/>
            <a:chOff x="3269898" y="694038"/>
            <a:chExt cx="4038984" cy="3207402"/>
          </a:xfrm>
        </p:grpSpPr>
        <p:cxnSp>
          <p:nvCxnSpPr>
            <p:cNvPr id="4" name="Straight Connector 3"/>
            <p:cNvCxnSpPr/>
            <p:nvPr/>
          </p:nvCxnSpPr>
          <p:spPr>
            <a:xfrm flipH="1">
              <a:off x="3276984" y="2616072"/>
              <a:ext cx="60960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3269898" y="1879728"/>
              <a:ext cx="60960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3276984" y="3352800"/>
              <a:ext cx="60960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276216" y="1143000"/>
              <a:ext cx="60960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886200" y="698436"/>
              <a:ext cx="0" cy="45720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851144" y="698820"/>
              <a:ext cx="0" cy="45720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6781800" y="694038"/>
              <a:ext cx="0" cy="45720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3885854" y="3352800"/>
              <a:ext cx="347" cy="54864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851144" y="3352800"/>
              <a:ext cx="347" cy="54864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5816434" y="3352800"/>
              <a:ext cx="347" cy="54864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6781724" y="3352800"/>
              <a:ext cx="347" cy="54864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788502" y="2615688"/>
              <a:ext cx="52038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6782184" y="1879728"/>
              <a:ext cx="52038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6781800" y="1143000"/>
              <a:ext cx="52038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6781416" y="3352800"/>
              <a:ext cx="52038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5816472" y="705138"/>
              <a:ext cx="0" cy="45720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grpSp>
      <p:sp>
        <p:nvSpPr>
          <p:cNvPr id="7" name="Left Brace 6"/>
          <p:cNvSpPr/>
          <p:nvPr/>
        </p:nvSpPr>
        <p:spPr>
          <a:xfrm>
            <a:off x="3657600" y="1143000"/>
            <a:ext cx="228600" cy="1447800"/>
          </a:xfrm>
          <a:prstGeom prst="leftBrace">
            <a:avLst>
              <a:gd name="adj1" fmla="val 89137"/>
              <a:gd name="adj2" fmla="val 50000"/>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32" name="Left Brace 31"/>
          <p:cNvSpPr/>
          <p:nvPr/>
        </p:nvSpPr>
        <p:spPr>
          <a:xfrm rot="5400000">
            <a:off x="5219700" y="-419100"/>
            <a:ext cx="228600" cy="2895600"/>
          </a:xfrm>
          <a:prstGeom prst="leftBrace">
            <a:avLst>
              <a:gd name="adj1" fmla="val 176681"/>
              <a:gd name="adj2" fmla="val 50000"/>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34" name="Left Brace 33"/>
          <p:cNvSpPr/>
          <p:nvPr/>
        </p:nvSpPr>
        <p:spPr>
          <a:xfrm rot="10800000">
            <a:off x="6781800" y="1143000"/>
            <a:ext cx="228600" cy="727276"/>
          </a:xfrm>
          <a:prstGeom prst="leftBrace">
            <a:avLst>
              <a:gd name="adj1" fmla="val 32400"/>
              <a:gd name="adj2" fmla="val 50000"/>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7047716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443198"/>
          </a:xfrm>
          <a:prstGeom prst="rect">
            <a:avLst/>
          </a:prstGeom>
          <a:noFill/>
          <a:ln>
            <a:noFill/>
          </a:ln>
          <a:extLst/>
        </p:spPr>
        <p:txBody>
          <a:bodyPr lIns="73152" tIns="36576" rIns="73152" bIns="36576">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b="1" dirty="0" smtClean="0">
                <a:solidFill>
                  <a:schemeClr val="bg2"/>
                </a:solidFill>
                <a:effectLst>
                  <a:outerShdw blurRad="38100" dist="38100" dir="2700000" algn="tl">
                    <a:srgbClr val="DDDDDD"/>
                  </a:outerShdw>
                </a:effectLst>
                <a:latin typeface="Arial Bold" charset="0"/>
              </a:rPr>
              <a:t>Cell Graph  </a:t>
            </a:r>
            <a:endParaRPr lang="en-US" b="1" dirty="0">
              <a:solidFill>
                <a:schemeClr val="bg2"/>
              </a:solidFill>
              <a:effectLst>
                <a:outerShdw blurRad="38100" dist="38100" dir="2700000" algn="tl">
                  <a:srgbClr val="DDDDDD"/>
                </a:outerShdw>
              </a:effectLst>
              <a:latin typeface="Arial Bold" charset="0"/>
            </a:endParaRPr>
          </a:p>
        </p:txBody>
      </p:sp>
      <p:sp>
        <p:nvSpPr>
          <p:cNvPr id="39939" name="Rectangle 3"/>
          <p:cNvSpPr>
            <a:spLocks noGrp="1" noChangeArrowheads="1"/>
          </p:cNvSpPr>
          <p:nvPr>
            <p:ph type="body" idx="1"/>
          </p:nvPr>
        </p:nvSpPr>
        <p:spPr>
          <a:xfrm>
            <a:off x="279400" y="685800"/>
            <a:ext cx="6732588" cy="3119438"/>
          </a:xfrm>
        </p:spPr>
        <p:txBody>
          <a:bodyPr/>
          <a:lstStyle/>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Optimize cells and portals to a runtime </a:t>
            </a:r>
            <a:r>
              <a:rPr lang="en-US" sz="1800" i="1" dirty="0" smtClean="0">
                <a:effectLst>
                  <a:outerShdw blurRad="38100" dist="38100" dir="2700000" algn="tl">
                    <a:srgbClr val="DDDDDD"/>
                  </a:outerShdw>
                </a:effectLst>
                <a:latin typeface="Arial" charset="0"/>
                <a:ea typeface="ＭＳ Ｐゴシック" charset="0"/>
              </a:rPr>
              <a:t>cell graph</a:t>
            </a:r>
            <a:r>
              <a:rPr lang="en-US" sz="1800" dirty="0" smtClean="0">
                <a:effectLst>
                  <a:outerShdw blurRad="38100" dist="38100" dir="2700000" algn="tl">
                    <a:srgbClr val="DDDDDD"/>
                  </a:outerShdw>
                </a:effectLst>
                <a:latin typeface="Arial" charset="0"/>
                <a:ea typeface="ＭＳ Ｐゴシック" charset="0"/>
              </a:rPr>
              <a:t> </a:t>
            </a: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Runtime algorithms are graph traversals</a:t>
            </a:r>
          </a:p>
          <a:p>
            <a:pPr eaLnBrk="1" hangingPunct="1">
              <a:spcBef>
                <a:spcPts val="200"/>
              </a:spcBef>
              <a:spcAft>
                <a:spcPts val="200"/>
              </a:spcAft>
              <a:buFont typeface="Wingdings" charset="0"/>
              <a:buChar char="§"/>
            </a:pPr>
            <a:endParaRPr lang="en-US" sz="1800" dirty="0" smtClean="0">
              <a:effectLst>
                <a:outerShdw blurRad="38100" dist="38100" dir="2700000" algn="tl">
                  <a:srgbClr val="DDDDDD"/>
                </a:outerShdw>
              </a:effectLst>
              <a:latin typeface="Arial" charset="0"/>
              <a:ea typeface="ＭＳ Ｐゴシック" charset="0"/>
            </a:endParaRPr>
          </a:p>
        </p:txBody>
      </p:sp>
      <p:pic>
        <p:nvPicPr>
          <p:cNvPr id="11268" name="Picture 2" descr="S11_LogoHor.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5638800" y="39688"/>
            <a:ext cx="158432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le 5"/>
          <p:cNvGraphicFramePr>
            <a:graphicFrameLocks noGrp="1"/>
          </p:cNvGraphicFramePr>
          <p:nvPr>
            <p:extLst>
              <p:ext uri="{D42A27DB-BD31-4B8C-83A1-F6EECF244321}">
                <p14:modId xmlns:p14="http://schemas.microsoft.com/office/powerpoint/2010/main" val="62947195"/>
              </p:ext>
            </p:extLst>
          </p:nvPr>
        </p:nvGraphicFramePr>
        <p:xfrm>
          <a:off x="2895600" y="2514600"/>
          <a:ext cx="1676400" cy="1279359"/>
        </p:xfrm>
        <a:graphic>
          <a:graphicData uri="http://schemas.openxmlformats.org/drawingml/2006/table">
            <a:tbl>
              <a:tblPr firstRow="1" bandRow="1">
                <a:tableStyleId>{5C22544A-7EE6-4342-B048-85BDC9FD1C3A}</a:tableStyleId>
              </a:tblPr>
              <a:tblGrid>
                <a:gridCol w="558800"/>
                <a:gridCol w="558800"/>
                <a:gridCol w="558800"/>
              </a:tblGrid>
              <a:tr h="426453">
                <a:tc>
                  <a:txBody>
                    <a:bodyPr/>
                    <a:lstStyle/>
                    <a:p>
                      <a:endParaRPr lang="en-US" sz="800" dirty="0"/>
                    </a:p>
                  </a:txBody>
                  <a:tcPr marL="52939" marR="52939" marT="26469" marB="26469">
                    <a:lnL w="28575" cap="flat" cmpd="sng" algn="ctr">
                      <a:solidFill>
                        <a:srgbClr val="0C569E"/>
                      </a:solidFill>
                      <a:prstDash val="sysDot"/>
                      <a:round/>
                      <a:headEnd type="none" w="med" len="med"/>
                      <a:tailEnd type="none" w="med" len="med"/>
                    </a:lnL>
                    <a:lnR w="12700" cap="flat" cmpd="sng" algn="ctr">
                      <a:solidFill>
                        <a:scrgbClr r="0" g="0" b="0"/>
                      </a:solidFill>
                      <a:prstDash val="solid"/>
                      <a:round/>
                      <a:headEnd type="none" w="med" len="med"/>
                      <a:tailEnd type="none" w="med" len="med"/>
                    </a:lnR>
                    <a:lnT w="28575" cap="flat" cmpd="sng" algn="ctr">
                      <a:solidFill>
                        <a:srgbClr val="0C569E"/>
                      </a:solidFill>
                      <a:prstDash val="sysDot"/>
                      <a:round/>
                      <a:headEnd type="none" w="med" len="med"/>
                      <a:tailEnd type="none" w="med" len="med"/>
                    </a:lnT>
                    <a:lnB w="12700" cap="flat" cmpd="sng" algn="ctr">
                      <a:solidFill>
                        <a:scrgbClr r="0" g="0" b="0"/>
                      </a:solidFill>
                      <a:prstDash val="solid"/>
                      <a:round/>
                      <a:headEnd type="none" w="med" len="med"/>
                      <a:tailEnd type="none" w="med" len="med"/>
                    </a:lnB>
                    <a:solidFill>
                      <a:schemeClr val="accent5">
                        <a:lumMod val="20000"/>
                        <a:lumOff val="80000"/>
                      </a:schemeClr>
                    </a:solidFill>
                  </a:tcPr>
                </a:tc>
                <a:tc>
                  <a:txBody>
                    <a:bodyPr/>
                    <a:lstStyle/>
                    <a:p>
                      <a:endParaRPr lang="en-US" sz="800" dirty="0"/>
                    </a:p>
                  </a:txBody>
                  <a:tcPr marL="52939" marR="52939" marT="26469" marB="26469">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28575" cap="flat" cmpd="sng" algn="ctr">
                      <a:solidFill>
                        <a:srgbClr val="0C569E"/>
                      </a:solidFill>
                      <a:prstDash val="sysDot"/>
                      <a:round/>
                      <a:headEnd type="none" w="med" len="med"/>
                      <a:tailEnd type="none" w="med" len="med"/>
                    </a:lnT>
                    <a:lnB w="12700" cap="flat" cmpd="sng" algn="ctr">
                      <a:solidFill>
                        <a:scrgbClr r="0" g="0" b="0"/>
                      </a:solidFill>
                      <a:prstDash val="solid"/>
                      <a:round/>
                      <a:headEnd type="none" w="med" len="med"/>
                      <a:tailEnd type="none" w="med" len="med"/>
                    </a:lnB>
                    <a:solidFill>
                      <a:schemeClr val="accent5">
                        <a:lumMod val="20000"/>
                        <a:lumOff val="80000"/>
                      </a:schemeClr>
                    </a:solidFill>
                  </a:tcPr>
                </a:tc>
                <a:tc>
                  <a:txBody>
                    <a:bodyPr/>
                    <a:lstStyle/>
                    <a:p>
                      <a:endParaRPr lang="en-US" sz="800" dirty="0"/>
                    </a:p>
                  </a:txBody>
                  <a:tcPr marL="52939" marR="52939" marT="26469" marB="26469">
                    <a:lnL w="12700" cap="flat" cmpd="sng" algn="ctr">
                      <a:solidFill>
                        <a:scrgbClr r="0" g="0" b="0"/>
                      </a:solidFill>
                      <a:prstDash val="solid"/>
                      <a:round/>
                      <a:headEnd type="none" w="med" len="med"/>
                      <a:tailEnd type="none" w="med" len="med"/>
                    </a:lnL>
                    <a:lnR w="28575" cap="flat" cmpd="sng" algn="ctr">
                      <a:solidFill>
                        <a:srgbClr val="0C569E"/>
                      </a:solidFill>
                      <a:prstDash val="sysDot"/>
                      <a:round/>
                      <a:headEnd type="none" w="med" len="med"/>
                      <a:tailEnd type="none" w="med" len="med"/>
                    </a:lnR>
                    <a:lnT w="28575" cap="flat" cmpd="sng" algn="ctr">
                      <a:solidFill>
                        <a:srgbClr val="0C569E"/>
                      </a:solidFill>
                      <a:prstDash val="sysDot"/>
                      <a:round/>
                      <a:headEnd type="none" w="med" len="med"/>
                      <a:tailEnd type="none" w="med" len="med"/>
                    </a:lnT>
                    <a:lnB w="12700" cap="flat" cmpd="sng" algn="ctr">
                      <a:solidFill>
                        <a:scrgbClr r="0" g="0" b="0"/>
                      </a:solidFill>
                      <a:prstDash val="solid"/>
                      <a:round/>
                      <a:headEnd type="none" w="med" len="med"/>
                      <a:tailEnd type="none" w="med" len="med"/>
                    </a:lnB>
                    <a:solidFill>
                      <a:schemeClr val="accent5">
                        <a:lumMod val="20000"/>
                        <a:lumOff val="80000"/>
                      </a:schemeClr>
                    </a:solidFill>
                  </a:tcPr>
                </a:tc>
              </a:tr>
              <a:tr h="426453">
                <a:tc>
                  <a:txBody>
                    <a:bodyPr/>
                    <a:lstStyle/>
                    <a:p>
                      <a:endParaRPr lang="en-US" sz="800" dirty="0"/>
                    </a:p>
                  </a:txBody>
                  <a:tcPr marL="52939" marR="52939" marT="26469" marB="26469">
                    <a:lnL w="28575" cap="flat" cmpd="sng" algn="ctr">
                      <a:solidFill>
                        <a:srgbClr val="0C569E"/>
                      </a:solidFill>
                      <a:prstDash val="sysDot"/>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5">
                        <a:lumMod val="20000"/>
                        <a:lumOff val="80000"/>
                      </a:schemeClr>
                    </a:solidFill>
                  </a:tcPr>
                </a:tc>
                <a:tc>
                  <a:txBody>
                    <a:bodyPr/>
                    <a:lstStyle/>
                    <a:p>
                      <a:endParaRPr lang="en-US" sz="800" dirty="0"/>
                    </a:p>
                  </a:txBody>
                  <a:tcPr marL="52939" marR="52939" marT="26469" marB="26469">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5">
                        <a:lumMod val="20000"/>
                        <a:lumOff val="80000"/>
                      </a:schemeClr>
                    </a:solidFill>
                  </a:tcPr>
                </a:tc>
                <a:tc>
                  <a:txBody>
                    <a:bodyPr/>
                    <a:lstStyle/>
                    <a:p>
                      <a:endParaRPr lang="en-US" sz="800" dirty="0"/>
                    </a:p>
                  </a:txBody>
                  <a:tcPr marL="52939" marR="52939" marT="26469" marB="26469">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alpha val="50000"/>
                      </a:schemeClr>
                    </a:solidFill>
                  </a:tcPr>
                </a:tc>
              </a:tr>
              <a:tr h="426453">
                <a:tc>
                  <a:txBody>
                    <a:bodyPr/>
                    <a:lstStyle/>
                    <a:p>
                      <a:endParaRPr lang="en-US" sz="800" dirty="0"/>
                    </a:p>
                  </a:txBody>
                  <a:tcPr marL="52939" marR="52939" marT="26469" marB="26469">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alpha val="50000"/>
                      </a:schemeClr>
                    </a:solidFill>
                  </a:tcPr>
                </a:tc>
                <a:tc>
                  <a:txBody>
                    <a:bodyPr/>
                    <a:lstStyle/>
                    <a:p>
                      <a:endParaRPr lang="en-US" sz="800" dirty="0"/>
                    </a:p>
                  </a:txBody>
                  <a:tcPr marL="52939" marR="52939" marT="26469" marB="26469">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alpha val="50000"/>
                      </a:schemeClr>
                    </a:solidFill>
                  </a:tcPr>
                </a:tc>
                <a:tc>
                  <a:txBody>
                    <a:bodyPr/>
                    <a:lstStyle/>
                    <a:p>
                      <a:endParaRPr lang="en-US" sz="800" dirty="0"/>
                    </a:p>
                  </a:txBody>
                  <a:tcPr marL="52939" marR="52939" marT="26469" marB="26469">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alpha val="50000"/>
                      </a:schemeClr>
                    </a:solidFill>
                  </a:tcPr>
                </a:tc>
              </a:tr>
            </a:tbl>
          </a:graphicData>
        </a:graphic>
      </p:graphicFrame>
      <p:grpSp>
        <p:nvGrpSpPr>
          <p:cNvPr id="10" name="Group 9"/>
          <p:cNvGrpSpPr/>
          <p:nvPr/>
        </p:nvGrpSpPr>
        <p:grpSpPr>
          <a:xfrm>
            <a:off x="2529989" y="2257190"/>
            <a:ext cx="2350760" cy="1857169"/>
            <a:chOff x="3269898" y="694038"/>
            <a:chExt cx="4038984" cy="3207402"/>
          </a:xfrm>
        </p:grpSpPr>
        <p:cxnSp>
          <p:nvCxnSpPr>
            <p:cNvPr id="11" name="Straight Connector 10"/>
            <p:cNvCxnSpPr/>
            <p:nvPr/>
          </p:nvCxnSpPr>
          <p:spPr>
            <a:xfrm flipH="1">
              <a:off x="3276984" y="2616072"/>
              <a:ext cx="60960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269898" y="1879728"/>
              <a:ext cx="60960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3276984" y="3352800"/>
              <a:ext cx="60960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3276216" y="1143000"/>
              <a:ext cx="60960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3886200" y="698436"/>
              <a:ext cx="0" cy="45720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851144" y="698820"/>
              <a:ext cx="0" cy="45720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6781800" y="694038"/>
              <a:ext cx="0" cy="45720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3885854" y="3352800"/>
              <a:ext cx="347" cy="54864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4851144" y="3352800"/>
              <a:ext cx="347" cy="54864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5816434" y="3352800"/>
              <a:ext cx="347" cy="54864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6781724" y="3352800"/>
              <a:ext cx="347" cy="54864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6788502" y="2615688"/>
              <a:ext cx="52038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6782184" y="1879728"/>
              <a:ext cx="52038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6781800" y="1143000"/>
              <a:ext cx="52038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81416" y="3352800"/>
              <a:ext cx="52038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5816472" y="705138"/>
              <a:ext cx="0" cy="45720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grpSp>
      <p:sp>
        <p:nvSpPr>
          <p:cNvPr id="2" name="Oval 1"/>
          <p:cNvSpPr/>
          <p:nvPr/>
        </p:nvSpPr>
        <p:spPr>
          <a:xfrm>
            <a:off x="3505200" y="2895600"/>
            <a:ext cx="457200" cy="457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p:cNvSpPr/>
          <p:nvPr/>
        </p:nvSpPr>
        <p:spPr>
          <a:xfrm>
            <a:off x="1600200" y="2514600"/>
            <a:ext cx="475685" cy="4612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5334000" y="2362200"/>
            <a:ext cx="475685" cy="4612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3505200" y="1752600"/>
            <a:ext cx="475685" cy="4612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a:stCxn id="3" idx="6"/>
            <a:endCxn id="2" idx="2"/>
          </p:cNvCxnSpPr>
          <p:nvPr/>
        </p:nvCxnSpPr>
        <p:spPr>
          <a:xfrm>
            <a:off x="2075885" y="2745219"/>
            <a:ext cx="1429315" cy="378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2" idx="0"/>
            <a:endCxn id="29" idx="4"/>
          </p:cNvCxnSpPr>
          <p:nvPr/>
        </p:nvCxnSpPr>
        <p:spPr>
          <a:xfrm flipV="1">
            <a:off x="3733800" y="2213837"/>
            <a:ext cx="9243" cy="681763"/>
          </a:xfrm>
          <a:prstGeom prst="line">
            <a:avLst/>
          </a:prstGeom>
        </p:spPr>
        <p:style>
          <a:lnRef idx="2">
            <a:schemeClr val="accent1"/>
          </a:lnRef>
          <a:fillRef idx="0">
            <a:schemeClr val="accent1"/>
          </a:fillRef>
          <a:effectRef idx="1">
            <a:schemeClr val="accent1"/>
          </a:effectRef>
          <a:fontRef idx="minor">
            <a:schemeClr val="tx1"/>
          </a:fontRef>
        </p:style>
      </p:cxnSp>
      <p:cxnSp>
        <p:nvCxnSpPr>
          <p:cNvPr id="4100" name="Straight Connector 4099"/>
          <p:cNvCxnSpPr>
            <a:stCxn id="2" idx="6"/>
            <a:endCxn id="28" idx="2"/>
          </p:cNvCxnSpPr>
          <p:nvPr/>
        </p:nvCxnSpPr>
        <p:spPr>
          <a:xfrm flipV="1">
            <a:off x="3962400" y="2592819"/>
            <a:ext cx="1371600" cy="531381"/>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78184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443198"/>
          </a:xfrm>
          <a:prstGeom prst="rect">
            <a:avLst/>
          </a:prstGeom>
          <a:noFill/>
          <a:ln>
            <a:noFill/>
          </a:ln>
          <a:extLst/>
        </p:spPr>
        <p:txBody>
          <a:bodyPr lIns="73152" tIns="36576" rIns="73152" bIns="36576">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b="1" dirty="0" smtClean="0">
                <a:solidFill>
                  <a:schemeClr val="bg2"/>
                </a:solidFill>
                <a:effectLst>
                  <a:outerShdw blurRad="38100" dist="38100" dir="2700000" algn="tl">
                    <a:srgbClr val="DDDDDD"/>
                  </a:outerShdw>
                </a:effectLst>
                <a:latin typeface="Arial Bold" charset="0"/>
              </a:rPr>
              <a:t>Cell Graph  </a:t>
            </a:r>
            <a:endParaRPr lang="en-US" b="1" dirty="0">
              <a:solidFill>
                <a:schemeClr val="bg2"/>
              </a:solidFill>
              <a:effectLst>
                <a:outerShdw blurRad="38100" dist="38100" dir="2700000" algn="tl">
                  <a:srgbClr val="DDDDDD"/>
                </a:outerShdw>
              </a:effectLst>
              <a:latin typeface="Arial Bold" charset="0"/>
            </a:endParaRPr>
          </a:p>
        </p:txBody>
      </p:sp>
      <p:sp>
        <p:nvSpPr>
          <p:cNvPr id="39939" name="Rectangle 3"/>
          <p:cNvSpPr>
            <a:spLocks noGrp="1" noChangeArrowheads="1"/>
          </p:cNvSpPr>
          <p:nvPr>
            <p:ph type="body" idx="1"/>
          </p:nvPr>
        </p:nvSpPr>
        <p:spPr>
          <a:xfrm>
            <a:off x="279400" y="685800"/>
            <a:ext cx="6732588" cy="3119438"/>
          </a:xfrm>
        </p:spPr>
        <p:txBody>
          <a:bodyPr/>
          <a:lstStyle/>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Optimize cells and portals to a runtime </a:t>
            </a:r>
            <a:r>
              <a:rPr lang="en-US" sz="1800" i="1" dirty="0" smtClean="0">
                <a:effectLst>
                  <a:outerShdw blurRad="38100" dist="38100" dir="2700000" algn="tl">
                    <a:srgbClr val="DDDDDD"/>
                  </a:outerShdw>
                </a:effectLst>
                <a:latin typeface="Arial" charset="0"/>
                <a:ea typeface="ＭＳ Ｐゴシック" charset="0"/>
              </a:rPr>
              <a:t>cell graph</a:t>
            </a:r>
            <a:r>
              <a:rPr lang="en-US" sz="1800" dirty="0" smtClean="0">
                <a:effectLst>
                  <a:outerShdw blurRad="38100" dist="38100" dir="2700000" algn="tl">
                    <a:srgbClr val="DDDDDD"/>
                  </a:outerShdw>
                </a:effectLst>
                <a:latin typeface="Arial" charset="0"/>
                <a:ea typeface="ＭＳ Ｐゴシック" charset="0"/>
              </a:rPr>
              <a:t> </a:t>
            </a: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Runtime algorithms are graph traversals</a:t>
            </a: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Graph structure allows limited dynamic changes</a:t>
            </a:r>
          </a:p>
          <a:p>
            <a:pPr marL="0" indent="0" eaLnBrk="1" hangingPunct="1">
              <a:spcBef>
                <a:spcPts val="200"/>
              </a:spcBef>
              <a:spcAft>
                <a:spcPts val="200"/>
              </a:spcAft>
              <a:buNone/>
            </a:pPr>
            <a:endParaRPr lang="en-US" sz="1800" dirty="0" smtClean="0">
              <a:effectLst>
                <a:outerShdw blurRad="38100" dist="38100" dir="2700000" algn="tl">
                  <a:srgbClr val="DDDDDD"/>
                </a:outerShdw>
              </a:effectLst>
              <a:latin typeface="Arial" charset="0"/>
              <a:ea typeface="ＭＳ Ｐゴシック" charset="0"/>
            </a:endParaRPr>
          </a:p>
          <a:p>
            <a:pPr eaLnBrk="1" hangingPunct="1">
              <a:spcBef>
                <a:spcPts val="200"/>
              </a:spcBef>
              <a:spcAft>
                <a:spcPts val="200"/>
              </a:spcAft>
              <a:buFont typeface="Wingdings" charset="0"/>
              <a:buChar char="§"/>
            </a:pPr>
            <a:endParaRPr lang="en-US" sz="1800" dirty="0" smtClean="0">
              <a:effectLst>
                <a:outerShdw blurRad="38100" dist="38100" dir="2700000" algn="tl">
                  <a:srgbClr val="DDDDDD"/>
                </a:outerShdw>
              </a:effectLst>
              <a:latin typeface="Arial" charset="0"/>
              <a:ea typeface="ＭＳ Ｐゴシック" charset="0"/>
            </a:endParaRPr>
          </a:p>
        </p:txBody>
      </p:sp>
      <p:pic>
        <p:nvPicPr>
          <p:cNvPr id="11268" name="Picture 2" descr="S11_LogoHor.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5638800" y="39688"/>
            <a:ext cx="158432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le 5"/>
          <p:cNvGraphicFramePr>
            <a:graphicFrameLocks noGrp="1"/>
          </p:cNvGraphicFramePr>
          <p:nvPr>
            <p:extLst>
              <p:ext uri="{D42A27DB-BD31-4B8C-83A1-F6EECF244321}">
                <p14:modId xmlns:p14="http://schemas.microsoft.com/office/powerpoint/2010/main" val="2337007266"/>
              </p:ext>
            </p:extLst>
          </p:nvPr>
        </p:nvGraphicFramePr>
        <p:xfrm>
          <a:off x="2895600" y="2514600"/>
          <a:ext cx="1676400" cy="1279359"/>
        </p:xfrm>
        <a:graphic>
          <a:graphicData uri="http://schemas.openxmlformats.org/drawingml/2006/table">
            <a:tbl>
              <a:tblPr firstRow="1" bandRow="1">
                <a:tableStyleId>{5C22544A-7EE6-4342-B048-85BDC9FD1C3A}</a:tableStyleId>
              </a:tblPr>
              <a:tblGrid>
                <a:gridCol w="558800"/>
                <a:gridCol w="558800"/>
                <a:gridCol w="558800"/>
              </a:tblGrid>
              <a:tr h="426453">
                <a:tc>
                  <a:txBody>
                    <a:bodyPr/>
                    <a:lstStyle/>
                    <a:p>
                      <a:endParaRPr lang="en-US" sz="800" dirty="0"/>
                    </a:p>
                  </a:txBody>
                  <a:tcPr marL="52939" marR="52939" marT="26469" marB="26469">
                    <a:lnL w="28575" cap="flat" cmpd="sng" algn="ctr">
                      <a:solidFill>
                        <a:srgbClr val="0C569E"/>
                      </a:solidFill>
                      <a:prstDash val="sysDot"/>
                      <a:round/>
                      <a:headEnd type="none" w="med" len="med"/>
                      <a:tailEnd type="none" w="med" len="med"/>
                    </a:lnL>
                    <a:lnR w="12700" cap="flat" cmpd="sng" algn="ctr">
                      <a:solidFill>
                        <a:scrgbClr r="0" g="0" b="0"/>
                      </a:solidFill>
                      <a:prstDash val="solid"/>
                      <a:round/>
                      <a:headEnd type="none" w="med" len="med"/>
                      <a:tailEnd type="none" w="med" len="med"/>
                    </a:lnR>
                    <a:lnT w="28575" cap="flat" cmpd="sng" algn="ctr">
                      <a:solidFill>
                        <a:srgbClr val="0C569E"/>
                      </a:solidFill>
                      <a:prstDash val="sysDot"/>
                      <a:round/>
                      <a:headEnd type="none" w="med" len="med"/>
                      <a:tailEnd type="none" w="med" len="med"/>
                    </a:lnT>
                    <a:lnB w="12700" cap="flat" cmpd="sng" algn="ctr">
                      <a:solidFill>
                        <a:scrgbClr r="0" g="0" b="0"/>
                      </a:solidFill>
                      <a:prstDash val="solid"/>
                      <a:round/>
                      <a:headEnd type="none" w="med" len="med"/>
                      <a:tailEnd type="none" w="med" len="med"/>
                    </a:lnB>
                    <a:solidFill>
                      <a:schemeClr val="accent5">
                        <a:lumMod val="20000"/>
                        <a:lumOff val="80000"/>
                      </a:schemeClr>
                    </a:solidFill>
                  </a:tcPr>
                </a:tc>
                <a:tc>
                  <a:txBody>
                    <a:bodyPr/>
                    <a:lstStyle/>
                    <a:p>
                      <a:endParaRPr lang="en-US" sz="800" dirty="0"/>
                    </a:p>
                  </a:txBody>
                  <a:tcPr marL="52939" marR="52939" marT="26469" marB="26469">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28575" cap="flat" cmpd="sng" algn="ctr">
                      <a:solidFill>
                        <a:srgbClr val="0C569E"/>
                      </a:solidFill>
                      <a:prstDash val="sysDot"/>
                      <a:round/>
                      <a:headEnd type="none" w="med" len="med"/>
                      <a:tailEnd type="none" w="med" len="med"/>
                    </a:lnT>
                    <a:lnB w="12700" cap="flat" cmpd="sng" algn="ctr">
                      <a:solidFill>
                        <a:scrgbClr r="0" g="0" b="0"/>
                      </a:solidFill>
                      <a:prstDash val="solid"/>
                      <a:round/>
                      <a:headEnd type="none" w="med" len="med"/>
                      <a:tailEnd type="none" w="med" len="med"/>
                    </a:lnB>
                    <a:solidFill>
                      <a:schemeClr val="accent5">
                        <a:lumMod val="20000"/>
                        <a:lumOff val="80000"/>
                      </a:schemeClr>
                    </a:solidFill>
                  </a:tcPr>
                </a:tc>
                <a:tc>
                  <a:txBody>
                    <a:bodyPr/>
                    <a:lstStyle/>
                    <a:p>
                      <a:endParaRPr lang="en-US" sz="800" dirty="0"/>
                    </a:p>
                  </a:txBody>
                  <a:tcPr marL="52939" marR="52939" marT="26469" marB="26469">
                    <a:lnL w="12700" cap="flat" cmpd="sng" algn="ctr">
                      <a:solidFill>
                        <a:scrgbClr r="0" g="0" b="0"/>
                      </a:solidFill>
                      <a:prstDash val="solid"/>
                      <a:round/>
                      <a:headEnd type="none" w="med" len="med"/>
                      <a:tailEnd type="none" w="med" len="med"/>
                    </a:lnL>
                    <a:lnR w="28575" cap="flat" cmpd="sng" algn="ctr">
                      <a:solidFill>
                        <a:srgbClr val="0C569E"/>
                      </a:solidFill>
                      <a:prstDash val="sysDot"/>
                      <a:round/>
                      <a:headEnd type="none" w="med" len="med"/>
                      <a:tailEnd type="none" w="med" len="med"/>
                    </a:lnR>
                    <a:lnT w="28575" cap="flat" cmpd="sng" algn="ctr">
                      <a:solidFill>
                        <a:srgbClr val="0C569E"/>
                      </a:solidFill>
                      <a:prstDash val="sysDot"/>
                      <a:round/>
                      <a:headEnd type="none" w="med" len="med"/>
                      <a:tailEnd type="none" w="med" len="med"/>
                    </a:lnT>
                    <a:lnB w="12700" cap="flat" cmpd="sng" algn="ctr">
                      <a:solidFill>
                        <a:scrgbClr r="0" g="0" b="0"/>
                      </a:solidFill>
                      <a:prstDash val="solid"/>
                      <a:round/>
                      <a:headEnd type="none" w="med" len="med"/>
                      <a:tailEnd type="none" w="med" len="med"/>
                    </a:lnB>
                    <a:solidFill>
                      <a:schemeClr val="accent5">
                        <a:lumMod val="20000"/>
                        <a:lumOff val="80000"/>
                      </a:schemeClr>
                    </a:solidFill>
                  </a:tcPr>
                </a:tc>
              </a:tr>
              <a:tr h="426453">
                <a:tc>
                  <a:txBody>
                    <a:bodyPr/>
                    <a:lstStyle/>
                    <a:p>
                      <a:endParaRPr lang="en-US" sz="800" dirty="0"/>
                    </a:p>
                  </a:txBody>
                  <a:tcPr marL="52939" marR="52939" marT="26469" marB="26469">
                    <a:lnL w="28575" cap="flat" cmpd="sng" algn="ctr">
                      <a:solidFill>
                        <a:srgbClr val="0C569E"/>
                      </a:solidFill>
                      <a:prstDash val="sysDot"/>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5">
                        <a:lumMod val="20000"/>
                        <a:lumOff val="80000"/>
                      </a:schemeClr>
                    </a:solidFill>
                  </a:tcPr>
                </a:tc>
                <a:tc>
                  <a:txBody>
                    <a:bodyPr/>
                    <a:lstStyle/>
                    <a:p>
                      <a:endParaRPr lang="en-US" sz="800" dirty="0"/>
                    </a:p>
                  </a:txBody>
                  <a:tcPr marL="52939" marR="52939" marT="26469" marB="26469">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5">
                        <a:lumMod val="20000"/>
                        <a:lumOff val="80000"/>
                      </a:schemeClr>
                    </a:solidFill>
                  </a:tcPr>
                </a:tc>
                <a:tc>
                  <a:txBody>
                    <a:bodyPr/>
                    <a:lstStyle/>
                    <a:p>
                      <a:endParaRPr lang="en-US" sz="800" dirty="0"/>
                    </a:p>
                  </a:txBody>
                  <a:tcPr marL="52939" marR="52939" marT="26469" marB="26469">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alpha val="50000"/>
                      </a:schemeClr>
                    </a:solidFill>
                  </a:tcPr>
                </a:tc>
              </a:tr>
              <a:tr h="426453">
                <a:tc>
                  <a:txBody>
                    <a:bodyPr/>
                    <a:lstStyle/>
                    <a:p>
                      <a:endParaRPr lang="en-US" sz="800" dirty="0"/>
                    </a:p>
                  </a:txBody>
                  <a:tcPr marL="52939" marR="52939" marT="26469" marB="26469">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alpha val="50000"/>
                      </a:schemeClr>
                    </a:solidFill>
                  </a:tcPr>
                </a:tc>
                <a:tc>
                  <a:txBody>
                    <a:bodyPr/>
                    <a:lstStyle/>
                    <a:p>
                      <a:endParaRPr lang="en-US" sz="800" dirty="0"/>
                    </a:p>
                  </a:txBody>
                  <a:tcPr marL="52939" marR="52939" marT="26469" marB="26469">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alpha val="50000"/>
                      </a:schemeClr>
                    </a:solidFill>
                  </a:tcPr>
                </a:tc>
                <a:tc>
                  <a:txBody>
                    <a:bodyPr/>
                    <a:lstStyle/>
                    <a:p>
                      <a:endParaRPr lang="en-US" sz="800" dirty="0"/>
                    </a:p>
                  </a:txBody>
                  <a:tcPr marL="52939" marR="52939" marT="26469" marB="26469">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alpha val="50000"/>
                      </a:schemeClr>
                    </a:solidFill>
                  </a:tcPr>
                </a:tc>
              </a:tr>
            </a:tbl>
          </a:graphicData>
        </a:graphic>
      </p:graphicFrame>
      <p:grpSp>
        <p:nvGrpSpPr>
          <p:cNvPr id="10" name="Group 9"/>
          <p:cNvGrpSpPr/>
          <p:nvPr/>
        </p:nvGrpSpPr>
        <p:grpSpPr>
          <a:xfrm>
            <a:off x="2529989" y="2257190"/>
            <a:ext cx="2350760" cy="1857169"/>
            <a:chOff x="3269898" y="694038"/>
            <a:chExt cx="4038984" cy="3207402"/>
          </a:xfrm>
        </p:grpSpPr>
        <p:cxnSp>
          <p:nvCxnSpPr>
            <p:cNvPr id="11" name="Straight Connector 10"/>
            <p:cNvCxnSpPr/>
            <p:nvPr/>
          </p:nvCxnSpPr>
          <p:spPr>
            <a:xfrm flipH="1">
              <a:off x="3276984" y="2616072"/>
              <a:ext cx="60960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269898" y="1879728"/>
              <a:ext cx="60960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3276984" y="3352800"/>
              <a:ext cx="60960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3276216" y="1143000"/>
              <a:ext cx="60960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3886200" y="698436"/>
              <a:ext cx="0" cy="45720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851144" y="698820"/>
              <a:ext cx="0" cy="45720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6781800" y="694038"/>
              <a:ext cx="0" cy="45720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3885854" y="3352800"/>
              <a:ext cx="347" cy="54864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4851144" y="3352800"/>
              <a:ext cx="347" cy="54864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5816434" y="3352800"/>
              <a:ext cx="347" cy="54864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6781724" y="3352800"/>
              <a:ext cx="347" cy="54864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6788502" y="2615688"/>
              <a:ext cx="52038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6782184" y="1879728"/>
              <a:ext cx="52038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6781800" y="1143000"/>
              <a:ext cx="52038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81416" y="3352800"/>
              <a:ext cx="520380" cy="0"/>
            </a:xfrm>
            <a:prstGeom prst="line">
              <a:avLst/>
            </a:prstGeom>
            <a:ln w="12700" cmpd="sng">
              <a:gradFill flip="none" rotWithShape="1">
                <a:gsLst>
                  <a:gs pos="0">
                    <a:srgbClr val="000000"/>
                  </a:gs>
                  <a:gs pos="100000">
                    <a:srgbClr val="000000">
                      <a:alpha val="0"/>
                    </a:srgbClr>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5816472" y="705138"/>
              <a:ext cx="0" cy="457200"/>
            </a:xfrm>
            <a:prstGeom prst="line">
              <a:avLst/>
            </a:prstGeom>
            <a:ln w="12700" cmpd="sng">
              <a:gradFill flip="none" rotWithShape="1">
                <a:gsLst>
                  <a:gs pos="0">
                    <a:srgbClr val="000000"/>
                  </a:gs>
                  <a:gs pos="100000">
                    <a:srgbClr val="000000">
                      <a:alpha val="0"/>
                    </a:srgbClr>
                  </a:gs>
                </a:gsLst>
                <a:lin ang="16200000" scaled="0"/>
                <a:tileRect/>
              </a:gradFill>
              <a:prstDash val="sysDash"/>
            </a:ln>
            <a:effectLst/>
          </p:spPr>
          <p:style>
            <a:lnRef idx="2">
              <a:schemeClr val="accent1"/>
            </a:lnRef>
            <a:fillRef idx="0">
              <a:schemeClr val="accent1"/>
            </a:fillRef>
            <a:effectRef idx="1">
              <a:schemeClr val="accent1"/>
            </a:effectRef>
            <a:fontRef idx="minor">
              <a:schemeClr val="tx1"/>
            </a:fontRef>
          </p:style>
        </p:cxnSp>
      </p:grpSp>
      <p:sp>
        <p:nvSpPr>
          <p:cNvPr id="2" name="Oval 1"/>
          <p:cNvSpPr/>
          <p:nvPr/>
        </p:nvSpPr>
        <p:spPr>
          <a:xfrm>
            <a:off x="3505200" y="2895600"/>
            <a:ext cx="457200" cy="457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p:cNvSpPr/>
          <p:nvPr/>
        </p:nvSpPr>
        <p:spPr>
          <a:xfrm>
            <a:off x="1600200" y="2514600"/>
            <a:ext cx="475685" cy="4612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5334000" y="2362200"/>
            <a:ext cx="475685" cy="4612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3505200" y="1752600"/>
            <a:ext cx="475685" cy="4612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a:stCxn id="3" idx="6"/>
            <a:endCxn id="2" idx="2"/>
          </p:cNvCxnSpPr>
          <p:nvPr/>
        </p:nvCxnSpPr>
        <p:spPr>
          <a:xfrm>
            <a:off x="2075885" y="2745219"/>
            <a:ext cx="1429315" cy="37898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2" idx="0"/>
            <a:endCxn id="29" idx="4"/>
          </p:cNvCxnSpPr>
          <p:nvPr/>
        </p:nvCxnSpPr>
        <p:spPr>
          <a:xfrm flipV="1">
            <a:off x="3733800" y="2213837"/>
            <a:ext cx="9243" cy="681763"/>
          </a:xfrm>
          <a:prstGeom prst="line">
            <a:avLst/>
          </a:prstGeom>
        </p:spPr>
        <p:style>
          <a:lnRef idx="2">
            <a:schemeClr val="accent1"/>
          </a:lnRef>
          <a:fillRef idx="0">
            <a:schemeClr val="accent1"/>
          </a:fillRef>
          <a:effectRef idx="1">
            <a:schemeClr val="accent1"/>
          </a:effectRef>
          <a:fontRef idx="minor">
            <a:schemeClr val="tx1"/>
          </a:fontRef>
        </p:style>
      </p:cxnSp>
      <p:cxnSp>
        <p:nvCxnSpPr>
          <p:cNvPr id="4100" name="Straight Connector 4099"/>
          <p:cNvCxnSpPr>
            <a:stCxn id="2" idx="6"/>
            <a:endCxn id="28" idx="2"/>
          </p:cNvCxnSpPr>
          <p:nvPr/>
        </p:nvCxnSpPr>
        <p:spPr>
          <a:xfrm flipV="1">
            <a:off x="3962400" y="2592819"/>
            <a:ext cx="1371600" cy="531381"/>
          </a:xfrm>
          <a:prstGeom prst="line">
            <a:avLst/>
          </a:prstGeom>
        </p:spPr>
        <p:style>
          <a:lnRef idx="2">
            <a:schemeClr val="accent1"/>
          </a:lnRef>
          <a:fillRef idx="0">
            <a:schemeClr val="accent1"/>
          </a:fillRef>
          <a:effectRef idx="1">
            <a:schemeClr val="accent1"/>
          </a:effectRef>
          <a:fontRef idx="minor">
            <a:schemeClr val="tx1"/>
          </a:fontRef>
        </p:style>
      </p:cxnSp>
      <p:sp>
        <p:nvSpPr>
          <p:cNvPr id="31" name="Multiply 30"/>
          <p:cNvSpPr/>
          <p:nvPr/>
        </p:nvSpPr>
        <p:spPr>
          <a:xfrm>
            <a:off x="2629092" y="2695434"/>
            <a:ext cx="228600" cy="470334"/>
          </a:xfrm>
          <a:prstGeom prst="mathMultiply">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1064173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228600" y="2514600"/>
            <a:ext cx="6858000" cy="0"/>
          </a:xfrm>
          <a:prstGeom prst="line">
            <a:avLst/>
          </a:prstGeom>
        </p:spPr>
        <p:style>
          <a:lnRef idx="2">
            <a:schemeClr val="accent1"/>
          </a:lnRef>
          <a:fillRef idx="0">
            <a:schemeClr val="accent1"/>
          </a:fillRef>
          <a:effectRef idx="1">
            <a:schemeClr val="accent1"/>
          </a:effectRef>
          <a:fontRef idx="minor">
            <a:schemeClr val="tx1"/>
          </a:fontRef>
        </p:style>
      </p:cxnSp>
      <p:sp>
        <p:nvSpPr>
          <p:cNvPr id="4099" name="Text Box 10"/>
          <p:cNvSpPr txBox="1">
            <a:spLocks noChangeArrowheads="1"/>
          </p:cNvSpPr>
          <p:nvPr/>
        </p:nvSpPr>
        <p:spPr bwMode="auto">
          <a:xfrm>
            <a:off x="295275" y="152400"/>
            <a:ext cx="6345238" cy="443198"/>
          </a:xfrm>
          <a:prstGeom prst="rect">
            <a:avLst/>
          </a:prstGeom>
          <a:noFill/>
          <a:ln>
            <a:noFill/>
          </a:ln>
          <a:extLst/>
        </p:spPr>
        <p:txBody>
          <a:bodyPr lIns="73152" tIns="36576" rIns="73152" bIns="36576">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b="1" dirty="0" smtClean="0">
                <a:solidFill>
                  <a:schemeClr val="bg2"/>
                </a:solidFill>
                <a:effectLst>
                  <a:outerShdw blurRad="38100" dist="38100" dir="2700000" algn="tl">
                    <a:srgbClr val="DDDDDD"/>
                  </a:outerShdw>
                </a:effectLst>
                <a:latin typeface="Arial Bold" charset="0"/>
              </a:rPr>
              <a:t>Runtime Algorithms</a:t>
            </a:r>
            <a:endParaRPr lang="en-US" b="1" dirty="0">
              <a:solidFill>
                <a:schemeClr val="bg2"/>
              </a:solidFill>
              <a:effectLst>
                <a:outerShdw blurRad="38100" dist="38100" dir="2700000" algn="tl">
                  <a:srgbClr val="DDDDDD"/>
                </a:outerShdw>
              </a:effectLst>
              <a:latin typeface="Arial Bold" charset="0"/>
            </a:endParaRPr>
          </a:p>
        </p:txBody>
      </p:sp>
      <p:pic>
        <p:nvPicPr>
          <p:cNvPr id="11268" name="Picture 2" descr="S11_LogoHor.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5638800" y="39688"/>
            <a:ext cx="158432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own Arrow Callout 1"/>
          <p:cNvSpPr/>
          <p:nvPr/>
        </p:nvSpPr>
        <p:spPr>
          <a:xfrm>
            <a:off x="2590800" y="838200"/>
            <a:ext cx="4267200" cy="609600"/>
          </a:xfrm>
          <a:prstGeom prst="downArrowCallo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800" dirty="0" smtClean="0">
                <a:solidFill>
                  <a:srgbClr val="AED79A"/>
                </a:solidFill>
              </a:rPr>
              <a:t>Polygon soup</a:t>
            </a:r>
            <a:endParaRPr lang="en-US" sz="1800" dirty="0">
              <a:solidFill>
                <a:srgbClr val="AED79A"/>
              </a:solidFill>
            </a:endParaRPr>
          </a:p>
        </p:txBody>
      </p:sp>
      <p:sp>
        <p:nvSpPr>
          <p:cNvPr id="8" name="Down Arrow Callout 7"/>
          <p:cNvSpPr/>
          <p:nvPr/>
        </p:nvSpPr>
        <p:spPr>
          <a:xfrm>
            <a:off x="2590800" y="1524000"/>
            <a:ext cx="4267200" cy="1219200"/>
          </a:xfrm>
          <a:prstGeom prst="downArrowCallo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800" dirty="0" smtClean="0">
                <a:solidFill>
                  <a:srgbClr val="AED79A"/>
                </a:solidFill>
              </a:rPr>
              <a:t>Automatic cell and portal generation</a:t>
            </a:r>
            <a:endParaRPr lang="en-US" sz="1800" dirty="0">
              <a:solidFill>
                <a:srgbClr val="AED79A"/>
              </a:solidFill>
            </a:endParaRPr>
          </a:p>
        </p:txBody>
      </p:sp>
      <p:sp>
        <p:nvSpPr>
          <p:cNvPr id="5" name="Rectangle 4"/>
          <p:cNvSpPr/>
          <p:nvPr/>
        </p:nvSpPr>
        <p:spPr>
          <a:xfrm>
            <a:off x="2590800" y="2743200"/>
            <a:ext cx="42672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smtClean="0"/>
              <a:t>Visibility and connectivity queries </a:t>
            </a:r>
            <a:endParaRPr lang="en-US" sz="1800" dirty="0"/>
          </a:p>
        </p:txBody>
      </p:sp>
      <p:sp>
        <p:nvSpPr>
          <p:cNvPr id="10" name="TextBox 9"/>
          <p:cNvSpPr txBox="1"/>
          <p:nvPr/>
        </p:nvSpPr>
        <p:spPr>
          <a:xfrm>
            <a:off x="381000" y="1676400"/>
            <a:ext cx="1741282" cy="461665"/>
          </a:xfrm>
          <a:prstGeom prst="rect">
            <a:avLst/>
          </a:prstGeom>
          <a:noFill/>
        </p:spPr>
        <p:txBody>
          <a:bodyPr wrap="none" rtlCol="0">
            <a:spAutoFit/>
          </a:bodyPr>
          <a:lstStyle/>
          <a:p>
            <a:r>
              <a:rPr lang="en-US" dirty="0" smtClean="0">
                <a:solidFill>
                  <a:srgbClr val="AED79A"/>
                </a:solidFill>
              </a:rPr>
              <a:t>Preprocess</a:t>
            </a:r>
            <a:endParaRPr lang="en-US" dirty="0">
              <a:solidFill>
                <a:srgbClr val="AED79A"/>
              </a:solidFill>
            </a:endParaRPr>
          </a:p>
        </p:txBody>
      </p:sp>
      <p:sp>
        <p:nvSpPr>
          <p:cNvPr id="16" name="TextBox 15"/>
          <p:cNvSpPr txBox="1"/>
          <p:nvPr/>
        </p:nvSpPr>
        <p:spPr>
          <a:xfrm>
            <a:off x="533400" y="3048000"/>
            <a:ext cx="1330713" cy="461665"/>
          </a:xfrm>
          <a:prstGeom prst="rect">
            <a:avLst/>
          </a:prstGeom>
          <a:noFill/>
        </p:spPr>
        <p:txBody>
          <a:bodyPr wrap="none" rtlCol="0">
            <a:spAutoFit/>
          </a:bodyPr>
          <a:lstStyle/>
          <a:p>
            <a:r>
              <a:rPr lang="en-US" dirty="0" smtClean="0"/>
              <a:t>Runtime</a:t>
            </a:r>
            <a:endParaRPr lang="en-US" dirty="0"/>
          </a:p>
        </p:txBody>
      </p:sp>
    </p:spTree>
    <p:extLst>
      <p:ext uri="{BB962C8B-B14F-4D97-AF65-F5344CB8AC3E}">
        <p14:creationId xmlns:p14="http://schemas.microsoft.com/office/powerpoint/2010/main" val="22589224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443198"/>
          </a:xfrm>
          <a:prstGeom prst="rect">
            <a:avLst/>
          </a:prstGeom>
          <a:noFill/>
          <a:ln>
            <a:noFill/>
          </a:ln>
          <a:extLst/>
        </p:spPr>
        <p:txBody>
          <a:bodyPr lIns="73152" tIns="36576" rIns="73152" bIns="36576">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b="1" dirty="0" smtClean="0">
                <a:solidFill>
                  <a:schemeClr val="bg2"/>
                </a:solidFill>
                <a:effectLst>
                  <a:outerShdw blurRad="38100" dist="38100" dir="2700000" algn="tl">
                    <a:srgbClr val="DDDDDD"/>
                  </a:outerShdw>
                </a:effectLst>
                <a:latin typeface="Arial Bold" charset="0"/>
              </a:rPr>
              <a:t>Connectivity Algorithms</a:t>
            </a:r>
            <a:endParaRPr lang="en-US" b="1" dirty="0">
              <a:solidFill>
                <a:schemeClr val="bg2"/>
              </a:solidFill>
              <a:effectLst>
                <a:outerShdw blurRad="38100" dist="38100" dir="2700000" algn="tl">
                  <a:srgbClr val="DDDDDD"/>
                </a:outerShdw>
              </a:effectLst>
              <a:latin typeface="Arial Bold" charset="0"/>
            </a:endParaRPr>
          </a:p>
        </p:txBody>
      </p:sp>
      <p:sp>
        <p:nvSpPr>
          <p:cNvPr id="39939" name="Rectangle 3"/>
          <p:cNvSpPr>
            <a:spLocks noGrp="1" noChangeArrowheads="1"/>
          </p:cNvSpPr>
          <p:nvPr>
            <p:ph type="body" idx="1"/>
          </p:nvPr>
        </p:nvSpPr>
        <p:spPr>
          <a:xfrm>
            <a:off x="279400" y="685800"/>
            <a:ext cx="6732588" cy="3119438"/>
          </a:xfrm>
        </p:spPr>
        <p:txBody>
          <a:bodyPr/>
          <a:lstStyle/>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Connectivity is encoded in the </a:t>
            </a:r>
            <a:r>
              <a:rPr lang="en-US" sz="1800" dirty="0" err="1" smtClean="0">
                <a:effectLst>
                  <a:outerShdw blurRad="38100" dist="38100" dir="2700000" algn="tl">
                    <a:srgbClr val="DDDDDD"/>
                  </a:outerShdw>
                </a:effectLst>
                <a:latin typeface="Arial" charset="0"/>
                <a:ea typeface="ＭＳ Ｐゴシック" charset="0"/>
              </a:rPr>
              <a:t>precomputed</a:t>
            </a:r>
            <a:r>
              <a:rPr lang="en-US" sz="1800" dirty="0" smtClean="0">
                <a:effectLst>
                  <a:outerShdw blurRad="38100" dist="38100" dir="2700000" algn="tl">
                    <a:srgbClr val="DDDDDD"/>
                  </a:outerShdw>
                </a:effectLst>
                <a:latin typeface="Arial" charset="0"/>
                <a:ea typeface="ＭＳ Ｐゴシック" charset="0"/>
              </a:rPr>
              <a:t> cell graph</a:t>
            </a: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Connectivity queries are just graph traversals</a:t>
            </a: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Examples: </a:t>
            </a:r>
          </a:p>
          <a:p>
            <a:pPr lvl="1" eaLnBrk="1" hangingPunct="1">
              <a:spcBef>
                <a:spcPts val="200"/>
              </a:spcBef>
              <a:spcAft>
                <a:spcPts val="200"/>
              </a:spcAft>
              <a:buFont typeface="Wingdings" charset="0"/>
              <a:buChar char="§"/>
            </a:pPr>
            <a:r>
              <a:rPr lang="en-US" sz="1400" dirty="0" smtClean="0">
                <a:effectLst>
                  <a:outerShdw blurRad="38100" dist="38100" dir="2700000" algn="tl">
                    <a:srgbClr val="DDDDDD"/>
                  </a:outerShdw>
                </a:effectLst>
                <a:latin typeface="Arial" charset="0"/>
                <a:ea typeface="ＭＳ Ｐゴシック" charset="0"/>
              </a:rPr>
              <a:t>Find connected region (region == set of view cells)</a:t>
            </a:r>
          </a:p>
          <a:p>
            <a:pPr lvl="1" eaLnBrk="1" hangingPunct="1">
              <a:spcBef>
                <a:spcPts val="200"/>
              </a:spcBef>
              <a:spcAft>
                <a:spcPts val="200"/>
              </a:spcAft>
              <a:buFont typeface="Wingdings" charset="0"/>
              <a:buChar char="§"/>
            </a:pPr>
            <a:r>
              <a:rPr lang="en-US" sz="1400" dirty="0" smtClean="0">
                <a:effectLst>
                  <a:outerShdw blurRad="38100" dist="38100" dir="2700000" algn="tl">
                    <a:srgbClr val="DDDDDD"/>
                  </a:outerShdw>
                </a:effectLst>
                <a:latin typeface="Arial" charset="0"/>
                <a:ea typeface="ＭＳ Ｐゴシック" charset="0"/>
              </a:rPr>
              <a:t>Find shortest 3D path</a:t>
            </a:r>
          </a:p>
          <a:p>
            <a:pPr lvl="1" eaLnBrk="1" hangingPunct="1">
              <a:spcBef>
                <a:spcPts val="200"/>
              </a:spcBef>
              <a:spcAft>
                <a:spcPts val="200"/>
              </a:spcAft>
              <a:buFont typeface="Wingdings" charset="0"/>
              <a:buChar char="§"/>
            </a:pPr>
            <a:r>
              <a:rPr lang="en-US" sz="1400" dirty="0" smtClean="0">
                <a:effectLst>
                  <a:outerShdw blurRad="38100" dist="38100" dir="2700000" algn="tl">
                    <a:srgbClr val="DDDDDD"/>
                  </a:outerShdw>
                </a:effectLst>
                <a:latin typeface="Arial" charset="0"/>
                <a:ea typeface="ＭＳ Ｐゴシック" charset="0"/>
              </a:rPr>
              <a:t>Intersection queries</a:t>
            </a:r>
          </a:p>
          <a:p>
            <a:pPr lvl="1" eaLnBrk="1" hangingPunct="1">
              <a:spcBef>
                <a:spcPts val="200"/>
              </a:spcBef>
              <a:spcAft>
                <a:spcPts val="200"/>
              </a:spcAft>
              <a:buFont typeface="Wingdings" charset="0"/>
              <a:buChar char="§"/>
            </a:pPr>
            <a:r>
              <a:rPr lang="en-US" sz="1400" dirty="0" smtClean="0">
                <a:effectLst>
                  <a:outerShdw blurRad="38100" dist="38100" dir="2700000" algn="tl">
                    <a:srgbClr val="DDDDDD"/>
                  </a:outerShdw>
                </a:effectLst>
                <a:latin typeface="Arial" charset="0"/>
                <a:ea typeface="ＭＳ Ｐゴシック" charset="0"/>
              </a:rPr>
              <a:t>Ray casts</a:t>
            </a:r>
          </a:p>
          <a:p>
            <a:pPr lvl="1" eaLnBrk="1" hangingPunct="1">
              <a:spcBef>
                <a:spcPts val="200"/>
              </a:spcBef>
              <a:spcAft>
                <a:spcPts val="200"/>
              </a:spcAft>
              <a:buFont typeface="Wingdings" charset="0"/>
              <a:buChar char="§"/>
            </a:pPr>
            <a:r>
              <a:rPr lang="en-US" sz="1400" dirty="0" smtClean="0">
                <a:effectLst>
                  <a:outerShdw blurRad="38100" dist="38100" dir="2700000" algn="tl">
                    <a:srgbClr val="DDDDDD"/>
                  </a:outerShdw>
                </a:effectLst>
                <a:latin typeface="Arial" charset="0"/>
                <a:ea typeface="ＭＳ Ｐゴシック" charset="0"/>
              </a:rPr>
              <a:t>Combinations: Ray cast -&gt; connected region -&gt; objects in region</a:t>
            </a: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Lot’s of possibilities for simulation and AI </a:t>
            </a:r>
          </a:p>
        </p:txBody>
      </p:sp>
      <p:pic>
        <p:nvPicPr>
          <p:cNvPr id="11268" name="Picture 2" descr="S11_LogoHor.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5638800" y="39688"/>
            <a:ext cx="158432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241427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443198"/>
          </a:xfrm>
          <a:prstGeom prst="rect">
            <a:avLst/>
          </a:prstGeom>
          <a:noFill/>
          <a:ln>
            <a:noFill/>
          </a:ln>
          <a:extLst/>
        </p:spPr>
        <p:txBody>
          <a:bodyPr lIns="73152" tIns="36576" rIns="73152" bIns="36576">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b="1" dirty="0" smtClean="0">
                <a:solidFill>
                  <a:schemeClr val="bg2"/>
                </a:solidFill>
                <a:effectLst>
                  <a:outerShdw blurRad="38100" dist="38100" dir="2700000" algn="tl">
                    <a:srgbClr val="DDDDDD"/>
                  </a:outerShdw>
                </a:effectLst>
                <a:latin typeface="Arial Bold" charset="0"/>
              </a:rPr>
              <a:t>Visibility Algorithms </a:t>
            </a:r>
            <a:endParaRPr lang="en-US" b="1" dirty="0">
              <a:solidFill>
                <a:schemeClr val="bg2"/>
              </a:solidFill>
              <a:effectLst>
                <a:outerShdw blurRad="38100" dist="38100" dir="2700000" algn="tl">
                  <a:srgbClr val="DDDDDD"/>
                </a:outerShdw>
              </a:effectLst>
              <a:latin typeface="Arial Bold" charset="0"/>
            </a:endParaRPr>
          </a:p>
        </p:txBody>
      </p:sp>
      <p:sp>
        <p:nvSpPr>
          <p:cNvPr id="39939" name="Rectangle 3"/>
          <p:cNvSpPr>
            <a:spLocks noGrp="1" noChangeArrowheads="1"/>
          </p:cNvSpPr>
          <p:nvPr>
            <p:ph type="body" idx="1"/>
          </p:nvPr>
        </p:nvSpPr>
        <p:spPr>
          <a:xfrm>
            <a:off x="279400" y="685800"/>
            <a:ext cx="6732588" cy="3119438"/>
          </a:xfrm>
        </p:spPr>
        <p:txBody>
          <a:bodyPr/>
          <a:lstStyle/>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Practical analytic visibility in the cell graph</a:t>
            </a:r>
          </a:p>
          <a:p>
            <a:pPr lvl="1" eaLnBrk="1" hangingPunct="1">
              <a:spcBef>
                <a:spcPts val="200"/>
              </a:spcBef>
              <a:spcAft>
                <a:spcPts val="200"/>
              </a:spcAft>
              <a:buFont typeface="Wingdings" charset="0"/>
              <a:buChar char="§"/>
            </a:pPr>
            <a:r>
              <a:rPr lang="en-US" sz="1400" dirty="0" smtClean="0">
                <a:effectLst>
                  <a:outerShdw blurRad="38100" dist="38100" dir="2700000" algn="tl">
                    <a:srgbClr val="DDDDDD"/>
                  </a:outerShdw>
                </a:effectLst>
                <a:latin typeface="Arial" charset="0"/>
                <a:ea typeface="ＭＳ Ｐゴシック" charset="0"/>
              </a:rPr>
              <a:t>Axis aligned portals enable effective algorithms</a:t>
            </a: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From point visibility queries</a:t>
            </a: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From region visibility queries</a:t>
            </a: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Volumetric visibility</a:t>
            </a:r>
            <a:endParaRPr lang="en-US" sz="1400" dirty="0" smtClean="0">
              <a:effectLst>
                <a:outerShdw blurRad="38100" dist="38100" dir="2700000" algn="tl">
                  <a:srgbClr val="DDDDDD"/>
                </a:outerShdw>
              </a:effectLst>
              <a:latin typeface="Arial" charset="0"/>
              <a:ea typeface="ＭＳ Ｐゴシック" charset="0"/>
            </a:endParaRP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We can </a:t>
            </a:r>
            <a:r>
              <a:rPr lang="en-US" sz="1800" b="1" dirty="0" smtClean="0">
                <a:effectLst>
                  <a:outerShdw blurRad="38100" dist="38100" dir="2700000" algn="tl">
                    <a:srgbClr val="DDDDDD"/>
                  </a:outerShdw>
                </a:effectLst>
                <a:latin typeface="Arial" charset="0"/>
                <a:ea typeface="ＭＳ Ｐゴシック" charset="0"/>
              </a:rPr>
              <a:t>choose</a:t>
            </a:r>
            <a:r>
              <a:rPr lang="en-US" sz="1800" dirty="0" smtClean="0">
                <a:effectLst>
                  <a:outerShdw blurRad="38100" dist="38100" dir="2700000" algn="tl">
                    <a:srgbClr val="DDDDDD"/>
                  </a:outerShdw>
                </a:effectLst>
                <a:latin typeface="Arial" charset="0"/>
                <a:ea typeface="ＭＳ Ｐゴシック" charset="0"/>
              </a:rPr>
              <a:t> to be aggressive or conservative</a:t>
            </a:r>
          </a:p>
          <a:p>
            <a:pPr eaLnBrk="1" hangingPunct="1">
              <a:spcBef>
                <a:spcPts val="200"/>
              </a:spcBef>
              <a:spcAft>
                <a:spcPts val="200"/>
              </a:spcAft>
              <a:buFont typeface="Wingdings" charset="0"/>
              <a:buChar char="§"/>
            </a:pPr>
            <a:endParaRPr lang="en-US" sz="1800" dirty="0" smtClean="0">
              <a:effectLst>
                <a:outerShdw blurRad="38100" dist="38100" dir="2700000" algn="tl">
                  <a:srgbClr val="DDDDDD"/>
                </a:outerShdw>
              </a:effectLst>
              <a:latin typeface="Arial" charset="0"/>
              <a:ea typeface="ＭＳ Ｐゴシック" charset="0"/>
            </a:endParaRPr>
          </a:p>
        </p:txBody>
      </p:sp>
      <p:pic>
        <p:nvPicPr>
          <p:cNvPr id="11268" name="Picture 2" descr="S11_LogoHor.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5638800" y="39688"/>
            <a:ext cx="158432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488262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443198"/>
          </a:xfrm>
          <a:prstGeom prst="rect">
            <a:avLst/>
          </a:prstGeom>
          <a:noFill/>
          <a:ln>
            <a:noFill/>
          </a:ln>
          <a:extLst/>
        </p:spPr>
        <p:txBody>
          <a:bodyPr lIns="73152" tIns="36576" rIns="73152" bIns="36576">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b="1" dirty="0" smtClean="0">
                <a:solidFill>
                  <a:schemeClr val="bg2"/>
                </a:solidFill>
                <a:effectLst>
                  <a:outerShdw blurRad="38100" dist="38100" dir="2700000" algn="tl">
                    <a:srgbClr val="DDDDDD"/>
                  </a:outerShdw>
                </a:effectLst>
                <a:latin typeface="Arial Bold" charset="0"/>
              </a:rPr>
              <a:t>Potentially Visible Sets</a:t>
            </a:r>
            <a:endParaRPr lang="en-US" b="1" dirty="0">
              <a:solidFill>
                <a:schemeClr val="bg2"/>
              </a:solidFill>
              <a:effectLst>
                <a:outerShdw blurRad="38100" dist="38100" dir="2700000" algn="tl">
                  <a:srgbClr val="DDDDDD"/>
                </a:outerShdw>
              </a:effectLst>
              <a:latin typeface="Arial Bold" charset="0"/>
            </a:endParaRPr>
          </a:p>
        </p:txBody>
      </p:sp>
      <p:sp>
        <p:nvSpPr>
          <p:cNvPr id="39939" name="Rectangle 3"/>
          <p:cNvSpPr>
            <a:spLocks noGrp="1" noChangeArrowheads="1"/>
          </p:cNvSpPr>
          <p:nvPr>
            <p:ph type="body" idx="1"/>
          </p:nvPr>
        </p:nvSpPr>
        <p:spPr>
          <a:xfrm>
            <a:off x="279400" y="685800"/>
            <a:ext cx="6732588" cy="3119438"/>
          </a:xfrm>
        </p:spPr>
        <p:txBody>
          <a:bodyPr/>
          <a:lstStyle/>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Deterministic conservative visibility</a:t>
            </a: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Computation time is directly related to culling efficiency</a:t>
            </a:r>
            <a:endParaRPr lang="en-US" sz="1400" dirty="0" smtClean="0">
              <a:effectLst>
                <a:outerShdw blurRad="38100" dist="38100" dir="2700000" algn="tl">
                  <a:srgbClr val="DDDDDD"/>
                </a:outerShdw>
              </a:effectLst>
              <a:latin typeface="Arial" charset="0"/>
              <a:ea typeface="ＭＳ Ｐゴシック" charset="0"/>
            </a:endParaRP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Every solution is useful</a:t>
            </a:r>
          </a:p>
          <a:p>
            <a:pPr lvl="1" eaLnBrk="1" hangingPunct="1">
              <a:spcBef>
                <a:spcPts val="200"/>
              </a:spcBef>
              <a:spcAft>
                <a:spcPts val="200"/>
              </a:spcAft>
              <a:buFont typeface="Wingdings" charset="0"/>
              <a:buChar char="§"/>
            </a:pPr>
            <a:r>
              <a:rPr lang="en-US" sz="1400" dirty="0">
                <a:effectLst>
                  <a:outerShdw blurRad="38100" dist="38100" dir="2700000" algn="tl">
                    <a:srgbClr val="DDDDDD"/>
                  </a:outerShdw>
                </a:effectLst>
                <a:latin typeface="Arial" charset="0"/>
                <a:ea typeface="ＭＳ Ｐゴシック" charset="0"/>
              </a:rPr>
              <a:t>S</a:t>
            </a:r>
            <a:r>
              <a:rPr lang="en-US" sz="1400" dirty="0" smtClean="0">
                <a:effectLst>
                  <a:outerShdw blurRad="38100" dist="38100" dir="2700000" algn="tl">
                    <a:srgbClr val="DDDDDD"/>
                  </a:outerShdw>
                </a:effectLst>
                <a:latin typeface="Arial" charset="0"/>
                <a:ea typeface="ＭＳ Ｐゴシック" charset="0"/>
              </a:rPr>
              <a:t>ampling based visibility solvers can take long time to converge</a:t>
            </a: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Additional use cases: </a:t>
            </a:r>
          </a:p>
          <a:p>
            <a:pPr lvl="1" eaLnBrk="1" hangingPunct="1">
              <a:spcBef>
                <a:spcPts val="200"/>
              </a:spcBef>
              <a:spcAft>
                <a:spcPts val="200"/>
              </a:spcAft>
              <a:buFont typeface="Wingdings" charset="0"/>
              <a:buChar char="§"/>
            </a:pPr>
            <a:r>
              <a:rPr lang="en-US" sz="1400" dirty="0" smtClean="0">
                <a:effectLst>
                  <a:outerShdw blurRad="38100" dist="38100" dir="2700000" algn="tl">
                    <a:srgbClr val="DDDDDD"/>
                  </a:outerShdw>
                </a:effectLst>
                <a:latin typeface="Arial" charset="0"/>
                <a:ea typeface="ＭＳ Ｐゴシック" charset="0"/>
              </a:rPr>
              <a:t>Identify visibility hotspots</a:t>
            </a:r>
          </a:p>
          <a:p>
            <a:pPr lvl="1" eaLnBrk="1" hangingPunct="1">
              <a:spcBef>
                <a:spcPts val="200"/>
              </a:spcBef>
              <a:spcAft>
                <a:spcPts val="200"/>
              </a:spcAft>
              <a:buFont typeface="Wingdings" charset="0"/>
              <a:buChar char="§"/>
            </a:pPr>
            <a:r>
              <a:rPr lang="en-US" sz="1400" dirty="0" smtClean="0">
                <a:effectLst>
                  <a:outerShdw blurRad="38100" dist="38100" dir="2700000" algn="tl">
                    <a:srgbClr val="DDDDDD"/>
                  </a:outerShdw>
                </a:effectLst>
                <a:latin typeface="Arial" charset="0"/>
                <a:ea typeface="ＭＳ Ｐゴシック" charset="0"/>
              </a:rPr>
              <a:t>Cull always hidden triangles</a:t>
            </a:r>
          </a:p>
          <a:p>
            <a:pPr lvl="1" eaLnBrk="1" hangingPunct="1">
              <a:spcBef>
                <a:spcPts val="200"/>
              </a:spcBef>
              <a:spcAft>
                <a:spcPts val="200"/>
              </a:spcAft>
              <a:buFont typeface="Wingdings" charset="0"/>
              <a:buChar char="§"/>
            </a:pPr>
            <a:r>
              <a:rPr lang="en-US" sz="1400" dirty="0" smtClean="0">
                <a:effectLst>
                  <a:outerShdw blurRad="38100" dist="38100" dir="2700000" algn="tl">
                    <a:srgbClr val="DDDDDD"/>
                  </a:outerShdw>
                </a:effectLst>
                <a:latin typeface="Arial" charset="0"/>
                <a:ea typeface="ＭＳ Ｐゴシック" charset="0"/>
              </a:rPr>
              <a:t>Cull always hidden </a:t>
            </a:r>
            <a:r>
              <a:rPr lang="en-US" sz="1400" dirty="0" err="1" smtClean="0">
                <a:effectLst>
                  <a:outerShdw blurRad="38100" dist="38100" dir="2700000" algn="tl">
                    <a:srgbClr val="DDDDDD"/>
                  </a:outerShdw>
                </a:effectLst>
                <a:latin typeface="Arial" charset="0"/>
                <a:ea typeface="ＭＳ Ｐゴシック" charset="0"/>
              </a:rPr>
              <a:t>lightmaps</a:t>
            </a:r>
            <a:endParaRPr lang="en-US" sz="1400" dirty="0" smtClean="0">
              <a:effectLst>
                <a:outerShdw blurRad="38100" dist="38100" dir="2700000" algn="tl">
                  <a:srgbClr val="DDDDDD"/>
                </a:outerShdw>
              </a:effectLst>
              <a:latin typeface="Arial" charset="0"/>
              <a:ea typeface="ＭＳ Ｐゴシック" charset="0"/>
            </a:endParaRPr>
          </a:p>
          <a:p>
            <a:pPr eaLnBrk="1" hangingPunct="1">
              <a:spcBef>
                <a:spcPts val="200"/>
              </a:spcBef>
              <a:spcAft>
                <a:spcPts val="200"/>
              </a:spcAft>
              <a:buFont typeface="Wingdings" charset="0"/>
              <a:buChar char="§"/>
            </a:pPr>
            <a:endParaRPr lang="en-US" sz="1800" dirty="0" smtClean="0">
              <a:effectLst>
                <a:outerShdw blurRad="38100" dist="38100" dir="2700000" algn="tl">
                  <a:srgbClr val="DDDDDD"/>
                </a:outerShdw>
              </a:effectLst>
              <a:latin typeface="Arial" charset="0"/>
              <a:ea typeface="ＭＳ Ｐゴシック" charset="0"/>
            </a:endParaRPr>
          </a:p>
          <a:p>
            <a:pPr marL="0" indent="0" eaLnBrk="1" hangingPunct="1">
              <a:spcBef>
                <a:spcPts val="200"/>
              </a:spcBef>
              <a:spcAft>
                <a:spcPts val="200"/>
              </a:spcAft>
              <a:buNone/>
            </a:pPr>
            <a:endParaRPr lang="en-US" sz="1400" dirty="0" smtClean="0">
              <a:effectLst>
                <a:outerShdw blurRad="38100" dist="38100" dir="2700000" algn="tl">
                  <a:srgbClr val="DDDDDD"/>
                </a:outerShdw>
              </a:effectLst>
              <a:latin typeface="Arial" charset="0"/>
              <a:ea typeface="ＭＳ Ｐゴシック" charset="0"/>
            </a:endParaRPr>
          </a:p>
          <a:p>
            <a:pPr marL="0" indent="0" eaLnBrk="1" hangingPunct="1">
              <a:spcBef>
                <a:spcPts val="200"/>
              </a:spcBef>
              <a:spcAft>
                <a:spcPts val="200"/>
              </a:spcAft>
              <a:buNone/>
            </a:pPr>
            <a:endParaRPr lang="en-US" sz="1800" dirty="0" smtClean="0">
              <a:effectLst>
                <a:outerShdw blurRad="38100" dist="38100" dir="2700000" algn="tl">
                  <a:srgbClr val="DDDDDD"/>
                </a:outerShdw>
              </a:effectLst>
              <a:latin typeface="Arial" charset="0"/>
              <a:ea typeface="ＭＳ Ｐゴシック" charset="0"/>
            </a:endParaRPr>
          </a:p>
          <a:p>
            <a:pPr eaLnBrk="1" hangingPunct="1">
              <a:spcBef>
                <a:spcPts val="200"/>
              </a:spcBef>
              <a:spcAft>
                <a:spcPts val="200"/>
              </a:spcAft>
              <a:buFont typeface="Wingdings" charset="0"/>
              <a:buChar char="§"/>
            </a:pPr>
            <a:endParaRPr lang="en-US" sz="1800" dirty="0" smtClean="0">
              <a:effectLst>
                <a:outerShdw blurRad="38100" dist="38100" dir="2700000" algn="tl">
                  <a:srgbClr val="DDDDDD"/>
                </a:outerShdw>
              </a:effectLst>
              <a:latin typeface="Arial" charset="0"/>
              <a:ea typeface="ＭＳ Ｐゴシック" charset="0"/>
            </a:endParaRPr>
          </a:p>
        </p:txBody>
      </p:sp>
      <p:pic>
        <p:nvPicPr>
          <p:cNvPr id="11268" name="Picture 2" descr="S11_LogoHor.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5638800" y="39688"/>
            <a:ext cx="158432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697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p:cNvPicPr>
            <a:picLocks noChangeAspect="1"/>
          </p:cNvPicPr>
          <p:nvPr/>
        </p:nvPicPr>
        <p:blipFill>
          <a:blip r:embed="rId3" cstate="print">
            <a:extLst>
              <a:ext uri="{BEBA8EAE-BF5A-486C-A8C5-ECC9F3942E4B}">
                <a14:imgProps xmlns:a14="http://schemas.microsoft.com/office/drawing/2010/main">
                  <a14:imgLayer r:embed="rId4">
                    <a14:imgEffect>
                      <a14:sharpenSoften amount="-44000"/>
                    </a14:imgEffect>
                  </a14:imgLayer>
                </a14:imgProps>
              </a:ext>
              <a:ext uri="{28A0092B-C50C-407E-A947-70E740481C1C}">
                <a14:useLocalDpi xmlns:a14="http://schemas.microsoft.com/office/drawing/2010/main"/>
              </a:ext>
            </a:extLst>
          </a:blip>
          <a:stretch>
            <a:fillRect/>
          </a:stretch>
        </p:blipFill>
        <p:spPr bwMode="auto">
          <a:xfrm>
            <a:off x="0" y="-19050"/>
            <a:ext cx="7315200" cy="411480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solidFill>
                  <a:schemeClr val="bg2">
                    <a:lumMod val="10000"/>
                    <a:lumOff val="90000"/>
                  </a:schemeClr>
                </a:solidFill>
              </a:rPr>
              <a:t>More than pretty pixels</a:t>
            </a:r>
          </a:p>
        </p:txBody>
      </p:sp>
      <p:sp>
        <p:nvSpPr>
          <p:cNvPr id="3" name="Content Placeholder 2"/>
          <p:cNvSpPr>
            <a:spLocks noGrp="1"/>
          </p:cNvSpPr>
          <p:nvPr>
            <p:ph idx="1"/>
          </p:nvPr>
        </p:nvSpPr>
        <p:spPr>
          <a:xfrm>
            <a:off x="244475" y="762001"/>
            <a:ext cx="3336925" cy="3124200"/>
          </a:xfrm>
        </p:spPr>
        <p:txBody>
          <a:bodyPr/>
          <a:lstStyle/>
          <a:p>
            <a:r>
              <a:rPr lang="en-US" dirty="0" smtClean="0">
                <a:solidFill>
                  <a:schemeClr val="tx2">
                    <a:lumMod val="20000"/>
                    <a:lumOff val="80000"/>
                  </a:schemeClr>
                </a:solidFill>
              </a:rPr>
              <a:t>AI perception</a:t>
            </a:r>
          </a:p>
          <a:p>
            <a:r>
              <a:rPr lang="en-US" dirty="0" smtClean="0">
                <a:solidFill>
                  <a:schemeClr val="tx2">
                    <a:lumMod val="20000"/>
                    <a:lumOff val="80000"/>
                  </a:schemeClr>
                </a:solidFill>
              </a:rPr>
              <a:t>Activation</a:t>
            </a:r>
          </a:p>
          <a:p>
            <a:r>
              <a:rPr lang="en-US" dirty="0" smtClean="0">
                <a:solidFill>
                  <a:schemeClr val="tx2">
                    <a:lumMod val="20000"/>
                    <a:lumOff val="80000"/>
                  </a:schemeClr>
                </a:solidFill>
              </a:rPr>
              <a:t>Object Attachment</a:t>
            </a:r>
          </a:p>
          <a:p>
            <a:r>
              <a:rPr lang="en-US" dirty="0" smtClean="0">
                <a:solidFill>
                  <a:schemeClr val="tx2">
                    <a:lumMod val="20000"/>
                    <a:lumOff val="80000"/>
                  </a:schemeClr>
                </a:solidFill>
              </a:rPr>
              <a:t>Audibility</a:t>
            </a:r>
          </a:p>
          <a:p>
            <a:r>
              <a:rPr lang="en-US" dirty="0" smtClean="0">
                <a:solidFill>
                  <a:schemeClr val="tx2">
                    <a:lumMod val="20000"/>
                    <a:lumOff val="80000"/>
                  </a:schemeClr>
                </a:solidFill>
              </a:rPr>
              <a:t>Caching/Paging</a:t>
            </a:r>
          </a:p>
          <a:p>
            <a:endParaRPr lang="en-US" dirty="0" smtClean="0">
              <a:solidFill>
                <a:schemeClr val="tx2">
                  <a:lumMod val="20000"/>
                  <a:lumOff val="80000"/>
                </a:schemeClr>
              </a:solidFill>
            </a:endParaRPr>
          </a:p>
          <a:p>
            <a:endParaRPr lang="en-US" dirty="0" smtClean="0">
              <a:solidFill>
                <a:schemeClr val="tx2">
                  <a:lumMod val="20000"/>
                  <a:lumOff val="80000"/>
                </a:schemeClr>
              </a:solidFill>
            </a:endParaRPr>
          </a:p>
          <a:p>
            <a:endParaRPr lang="en-US" dirty="0" smtClean="0">
              <a:solidFill>
                <a:schemeClr val="tx2">
                  <a:lumMod val="20000"/>
                  <a:lumOff val="80000"/>
                </a:schemeClr>
              </a:solidFill>
            </a:endParaRPr>
          </a:p>
          <a:p>
            <a:endParaRPr lang="en-US" dirty="0">
              <a:solidFill>
                <a:schemeClr val="tx2">
                  <a:lumMod val="20000"/>
                  <a:lumOff val="80000"/>
                </a:schemeClr>
              </a:solidFill>
            </a:endParaRPr>
          </a:p>
        </p:txBody>
      </p:sp>
      <p:sp>
        <p:nvSpPr>
          <p:cNvPr id="4" name="Content Placeholder 2"/>
          <p:cNvSpPr txBox="1">
            <a:spLocks/>
          </p:cNvSpPr>
          <p:nvPr/>
        </p:nvSpPr>
        <p:spPr bwMode="auto">
          <a:xfrm>
            <a:off x="3721100" y="762000"/>
            <a:ext cx="3336925" cy="3124200"/>
          </a:xfrm>
          <a:prstGeom prst="rect">
            <a:avLst/>
          </a:prstGeom>
          <a:noFill/>
          <a:ln w="9525">
            <a:noFill/>
            <a:miter lim="800000"/>
            <a:headEnd/>
            <a:tailEnd/>
          </a:ln>
          <a:effectLst/>
        </p:spPr>
        <p:txBody>
          <a:bodyPr vert="horz" wrap="square" lIns="73152" tIns="36576" rIns="73152" bIns="36576" numCol="1" anchor="t" anchorCtr="0" compatLnSpc="1">
            <a:prstTxWarp prst="textNoShape">
              <a:avLst/>
            </a:prstTxWarp>
          </a:bodyPr>
          <a:lstStyle>
            <a:lvl1pPr marL="273050" indent="-273050" algn="l" rtl="0" eaLnBrk="0" fontAlgn="base" hangingPunct="0">
              <a:lnSpc>
                <a:spcPct val="110000"/>
              </a:lnSpc>
              <a:spcBef>
                <a:spcPts val="475"/>
              </a:spcBef>
              <a:spcAft>
                <a:spcPts val="475"/>
              </a:spcAft>
              <a:buClr>
                <a:schemeClr val="accent6"/>
              </a:buClr>
              <a:buSzPct val="110000"/>
              <a:buChar char="•"/>
              <a:defRPr sz="2500">
                <a:solidFill>
                  <a:schemeClr val="tx1"/>
                </a:solidFill>
                <a:effectLst>
                  <a:outerShdw blurRad="50800" dist="38100" dir="2700000">
                    <a:srgbClr val="000000">
                      <a:alpha val="43000"/>
                    </a:srgbClr>
                  </a:outerShdw>
                </a:effectLst>
                <a:latin typeface="+mn-lt"/>
                <a:ea typeface="ＭＳ Ｐゴシック" pitchFamily="-108" charset="-128"/>
                <a:cs typeface="ＭＳ Ｐゴシック" pitchFamily="-108" charset="-128"/>
              </a:defRPr>
            </a:lvl1pPr>
            <a:lvl2pPr marL="593725" indent="-228600" algn="l" rtl="0" eaLnBrk="0" fontAlgn="base" hangingPunct="0">
              <a:lnSpc>
                <a:spcPct val="110000"/>
              </a:lnSpc>
              <a:spcBef>
                <a:spcPts val="475"/>
              </a:spcBef>
              <a:spcAft>
                <a:spcPts val="475"/>
              </a:spcAft>
              <a:buClr>
                <a:schemeClr val="accent6"/>
              </a:buClr>
              <a:buSzPct val="110000"/>
              <a:buFont typeface="Arial" charset="0"/>
              <a:buChar char="–"/>
              <a:defRPr sz="2100">
                <a:solidFill>
                  <a:schemeClr val="tx1"/>
                </a:solidFill>
                <a:effectLst>
                  <a:outerShdw blurRad="50800" dist="38100" dir="2700000">
                    <a:srgbClr val="000000">
                      <a:alpha val="43000"/>
                    </a:srgbClr>
                  </a:outerShdw>
                </a:effectLst>
                <a:latin typeface="+mn-lt"/>
                <a:ea typeface="ＭＳ Ｐゴシック" pitchFamily="-108" charset="-128"/>
              </a:defRPr>
            </a:lvl2pPr>
            <a:lvl3pPr marL="914400" indent="-182563" algn="l" rtl="0" eaLnBrk="0" fontAlgn="base" hangingPunct="0">
              <a:lnSpc>
                <a:spcPct val="110000"/>
              </a:lnSpc>
              <a:spcBef>
                <a:spcPts val="475"/>
              </a:spcBef>
              <a:spcAft>
                <a:spcPts val="475"/>
              </a:spcAft>
              <a:buClr>
                <a:schemeClr val="accent6"/>
              </a:buClr>
              <a:buSzPct val="110000"/>
              <a:buChar char="•"/>
              <a:defRPr sz="1700">
                <a:solidFill>
                  <a:schemeClr val="tx1"/>
                </a:solidFill>
                <a:effectLst>
                  <a:outerShdw blurRad="50800" dist="38100" dir="2700000">
                    <a:srgbClr val="000000">
                      <a:alpha val="43000"/>
                    </a:srgbClr>
                  </a:outerShdw>
                </a:effectLst>
                <a:latin typeface="+mn-lt"/>
                <a:ea typeface="ＭＳ Ｐゴシック" pitchFamily="-108" charset="-128"/>
              </a:defRPr>
            </a:lvl3pPr>
            <a:lvl4pPr marL="1279525"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outerShdw blurRad="50800" dist="38100" dir="2700000">
                    <a:srgbClr val="000000">
                      <a:alpha val="43000"/>
                    </a:srgbClr>
                  </a:outerShdw>
                </a:effectLst>
                <a:latin typeface="+mn-lt"/>
                <a:ea typeface="ＭＳ Ｐゴシック" pitchFamily="-108" charset="-128"/>
              </a:defRPr>
            </a:lvl4pPr>
            <a:lvl5pPr marL="1644650"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outerShdw blurRad="50800" dist="38100" dir="2700000">
                    <a:srgbClr val="000000">
                      <a:alpha val="43000"/>
                    </a:srgbClr>
                  </a:outerShdw>
                </a:effectLst>
                <a:latin typeface="+mn-lt"/>
                <a:ea typeface="ＭＳ Ｐゴシック" pitchFamily="-108" charset="-128"/>
              </a:defRPr>
            </a:lvl5pPr>
            <a:lvl6pPr marL="201168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6pPr>
            <a:lvl7pPr marL="237744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7pPr>
            <a:lvl8pPr marL="274320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8pPr>
            <a:lvl9pPr marL="310896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9pPr>
          </a:lstStyle>
          <a:p>
            <a:r>
              <a:rPr lang="en-US" dirty="0" smtClean="0">
                <a:solidFill>
                  <a:schemeClr val="tx2">
                    <a:lumMod val="20000"/>
                    <a:lumOff val="80000"/>
                  </a:schemeClr>
                </a:solidFill>
              </a:rPr>
              <a:t>Path-finding</a:t>
            </a:r>
          </a:p>
          <a:p>
            <a:r>
              <a:rPr lang="en-US" dirty="0" smtClean="0">
                <a:solidFill>
                  <a:schemeClr val="tx2">
                    <a:lumMod val="20000"/>
                    <a:lumOff val="80000"/>
                  </a:schemeClr>
                </a:solidFill>
              </a:rPr>
              <a:t>Collision/Physics</a:t>
            </a:r>
          </a:p>
          <a:p>
            <a:r>
              <a:rPr lang="en-US" dirty="0" smtClean="0">
                <a:solidFill>
                  <a:schemeClr val="tx2">
                    <a:lumMod val="20000"/>
                    <a:lumOff val="80000"/>
                  </a:schemeClr>
                </a:solidFill>
              </a:rPr>
              <a:t>Visibility</a:t>
            </a:r>
          </a:p>
          <a:p>
            <a:r>
              <a:rPr lang="en-US" dirty="0" smtClean="0">
                <a:solidFill>
                  <a:schemeClr val="tx2">
                    <a:lumMod val="20000"/>
                    <a:lumOff val="80000"/>
                  </a:schemeClr>
                </a:solidFill>
              </a:rPr>
              <a:t>Spatial Connectivity</a:t>
            </a:r>
          </a:p>
          <a:p>
            <a:r>
              <a:rPr lang="en-US" dirty="0" smtClean="0">
                <a:solidFill>
                  <a:schemeClr val="tx2">
                    <a:lumMod val="20000"/>
                    <a:lumOff val="80000"/>
                  </a:schemeClr>
                </a:solidFill>
              </a:rPr>
              <a:t>Rendering</a:t>
            </a:r>
          </a:p>
          <a:p>
            <a:endParaRPr lang="en-US" dirty="0" smtClean="0">
              <a:solidFill>
                <a:schemeClr val="tx2">
                  <a:lumMod val="20000"/>
                  <a:lumOff val="80000"/>
                </a:schemeClr>
              </a:solidFill>
            </a:endParaRPr>
          </a:p>
          <a:p>
            <a:endParaRPr lang="en-US" dirty="0" smtClean="0">
              <a:solidFill>
                <a:schemeClr val="tx2">
                  <a:lumMod val="20000"/>
                  <a:lumOff val="80000"/>
                </a:schemeClr>
              </a:solidFill>
            </a:endParaRPr>
          </a:p>
          <a:p>
            <a:endParaRPr lang="en-US" dirty="0">
              <a:solidFill>
                <a:schemeClr val="tx2">
                  <a:lumMod val="20000"/>
                  <a:lumOff val="80000"/>
                </a:schemeClr>
              </a:solidFill>
            </a:endParaRPr>
          </a:p>
        </p:txBody>
      </p:sp>
    </p:spTree>
    <p:extLst>
      <p:ext uri="{BB962C8B-B14F-4D97-AF65-F5344CB8AC3E}">
        <p14:creationId xmlns:p14="http://schemas.microsoft.com/office/powerpoint/2010/main" val="225533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0" end="0"/>
                                            </p:txEl>
                                          </p:spTgt>
                                        </p:tgtEl>
                                        <p:attrNameLst>
                                          <p:attrName>style.visibility</p:attrName>
                                        </p:attrNameLst>
                                      </p:cBhvr>
                                      <p:to>
                                        <p:strVal val="visible"/>
                                      </p:to>
                                    </p:set>
                                    <p:animEffect transition="in" filter="fade">
                                      <p:cBhvr>
                                        <p:cTn id="32" dur="500"/>
                                        <p:tgtEl>
                                          <p:spTgt spid="4">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Effect transition="in" filter="fade">
                                      <p:cBhvr>
                                        <p:cTn id="37" dur="500"/>
                                        <p:tgtEl>
                                          <p:spTgt spid="4">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2" end="2"/>
                                            </p:txEl>
                                          </p:spTgt>
                                        </p:tgtEl>
                                        <p:attrNameLst>
                                          <p:attrName>style.visibility</p:attrName>
                                        </p:attrNameLst>
                                      </p:cBhvr>
                                      <p:to>
                                        <p:strVal val="visible"/>
                                      </p:to>
                                    </p:set>
                                    <p:animEffect transition="in" filter="fade">
                                      <p:cBhvr>
                                        <p:cTn id="42" dur="500"/>
                                        <p:tgtEl>
                                          <p:spTgt spid="4">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3" end="3"/>
                                            </p:txEl>
                                          </p:spTgt>
                                        </p:tgtEl>
                                        <p:attrNameLst>
                                          <p:attrName>style.visibility</p:attrName>
                                        </p:attrNameLst>
                                      </p:cBhvr>
                                      <p:to>
                                        <p:strVal val="visible"/>
                                      </p:to>
                                    </p:set>
                                    <p:animEffect transition="in" filter="fade">
                                      <p:cBhvr>
                                        <p:cTn id="47" dur="500"/>
                                        <p:tgtEl>
                                          <p:spTgt spid="4">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4" end="4"/>
                                            </p:txEl>
                                          </p:spTgt>
                                        </p:tgtEl>
                                        <p:attrNameLst>
                                          <p:attrName>style.visibility</p:attrName>
                                        </p:attrNameLst>
                                      </p:cBhvr>
                                      <p:to>
                                        <p:strVal val="visible"/>
                                      </p:to>
                                    </p:set>
                                    <p:animEffect transition="in" filter="fade">
                                      <p:cBhvr>
                                        <p:cTn id="5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443198"/>
          </a:xfrm>
          <a:prstGeom prst="rect">
            <a:avLst/>
          </a:prstGeom>
          <a:noFill/>
          <a:ln>
            <a:noFill/>
          </a:ln>
          <a:extLst/>
        </p:spPr>
        <p:txBody>
          <a:bodyPr lIns="73152" tIns="36576" rIns="73152" bIns="36576">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b="1" dirty="0" smtClean="0">
                <a:solidFill>
                  <a:schemeClr val="bg2"/>
                </a:solidFill>
                <a:effectLst>
                  <a:outerShdw blurRad="38100" dist="38100" dir="2700000" algn="tl">
                    <a:srgbClr val="DDDDDD"/>
                  </a:outerShdw>
                </a:effectLst>
                <a:latin typeface="Arial Bold" charset="0"/>
              </a:rPr>
              <a:t>Portal Culling</a:t>
            </a:r>
            <a:endParaRPr lang="en-US" b="1" dirty="0">
              <a:solidFill>
                <a:schemeClr val="bg2"/>
              </a:solidFill>
              <a:effectLst>
                <a:outerShdw blurRad="38100" dist="38100" dir="2700000" algn="tl">
                  <a:srgbClr val="DDDDDD"/>
                </a:outerShdw>
              </a:effectLst>
              <a:latin typeface="Arial Bold" charset="0"/>
            </a:endParaRPr>
          </a:p>
        </p:txBody>
      </p:sp>
      <p:sp>
        <p:nvSpPr>
          <p:cNvPr id="39939" name="Rectangle 3"/>
          <p:cNvSpPr>
            <a:spLocks noGrp="1" noChangeArrowheads="1"/>
          </p:cNvSpPr>
          <p:nvPr>
            <p:ph type="body" idx="1"/>
          </p:nvPr>
        </p:nvSpPr>
        <p:spPr>
          <a:xfrm>
            <a:off x="279400" y="685800"/>
            <a:ext cx="6732588" cy="3119438"/>
          </a:xfrm>
        </p:spPr>
        <p:txBody>
          <a:bodyPr/>
          <a:lstStyle/>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How to traverse 100K+ portals fast?</a:t>
            </a: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Recursive algorithm does not scale</a:t>
            </a:r>
          </a:p>
          <a:p>
            <a:pPr lvl="1" eaLnBrk="1" hangingPunct="1">
              <a:spcBef>
                <a:spcPts val="200"/>
              </a:spcBef>
              <a:spcAft>
                <a:spcPts val="200"/>
              </a:spcAft>
              <a:buFont typeface="Wingdings" charset="0"/>
              <a:buChar char="§"/>
            </a:pPr>
            <a:r>
              <a:rPr lang="en-US" sz="1400" dirty="0" smtClean="0">
                <a:effectLst>
                  <a:outerShdw blurRad="38100" dist="38100" dir="2700000" algn="tl">
                    <a:srgbClr val="DDDDDD"/>
                  </a:outerShdw>
                </a:effectLst>
                <a:latin typeface="Arial" charset="0"/>
                <a:ea typeface="ＭＳ Ｐゴシック" charset="0"/>
              </a:rPr>
              <a:t>Many paths to one cell – combinatorial explosion</a:t>
            </a:r>
            <a:endParaRPr lang="en-US" sz="1000" dirty="0" smtClean="0">
              <a:effectLst>
                <a:outerShdw blurRad="38100" dist="38100" dir="2700000" algn="tl">
                  <a:srgbClr val="DDDDDD"/>
                </a:outerShdw>
              </a:effectLst>
              <a:latin typeface="Arial" charset="0"/>
              <a:ea typeface="ＭＳ Ｐゴシック" charset="0"/>
            </a:endParaRPr>
          </a:p>
          <a:p>
            <a:pPr eaLnBrk="1" hangingPunct="1">
              <a:spcBef>
                <a:spcPts val="200"/>
              </a:spcBef>
              <a:spcAft>
                <a:spcPts val="200"/>
              </a:spcAft>
              <a:buFont typeface="Wingdings" charset="0"/>
              <a:buChar char="§"/>
            </a:pPr>
            <a:r>
              <a:rPr lang="en-US" sz="1800" dirty="0" err="1" smtClean="0">
                <a:effectLst>
                  <a:outerShdw blurRad="38100" dist="38100" dir="2700000" algn="tl">
                    <a:srgbClr val="DDDDDD"/>
                  </a:outerShdw>
                </a:effectLst>
                <a:latin typeface="Arial" charset="0"/>
                <a:ea typeface="ＭＳ Ｐゴシック" charset="0"/>
              </a:rPr>
              <a:t>Rasterization</a:t>
            </a:r>
            <a:r>
              <a:rPr lang="en-US" sz="1800" dirty="0" smtClean="0">
                <a:effectLst>
                  <a:outerShdw blurRad="38100" dist="38100" dir="2700000" algn="tl">
                    <a:srgbClr val="DDDDDD"/>
                  </a:outerShdw>
                </a:effectLst>
                <a:latin typeface="Arial" charset="0"/>
                <a:ea typeface="ＭＳ Ｐゴシック" charset="0"/>
              </a:rPr>
              <a:t> based approach</a:t>
            </a:r>
          </a:p>
          <a:p>
            <a:pPr lvl="1" eaLnBrk="1" hangingPunct="1">
              <a:spcBef>
                <a:spcPts val="200"/>
              </a:spcBef>
              <a:spcAft>
                <a:spcPts val="200"/>
              </a:spcAft>
              <a:buFont typeface="Wingdings" charset="0"/>
              <a:buChar char="§"/>
            </a:pPr>
            <a:r>
              <a:rPr lang="en-US" sz="1400" dirty="0" smtClean="0">
                <a:effectLst>
                  <a:outerShdw blurRad="38100" dist="38100" dir="2700000" algn="tl">
                    <a:srgbClr val="DDDDDD"/>
                  </a:outerShdw>
                </a:effectLst>
                <a:latin typeface="Arial" charset="0"/>
                <a:ea typeface="ＭＳ Ｐゴシック" charset="0"/>
              </a:rPr>
              <a:t>BSP-style front-to-back traversal</a:t>
            </a:r>
          </a:p>
          <a:p>
            <a:pPr lvl="1" eaLnBrk="1" hangingPunct="1">
              <a:spcBef>
                <a:spcPts val="200"/>
              </a:spcBef>
              <a:spcAft>
                <a:spcPts val="200"/>
              </a:spcAft>
              <a:buFont typeface="Wingdings" charset="0"/>
              <a:buChar char="§"/>
            </a:pPr>
            <a:r>
              <a:rPr lang="en-US" sz="1400" dirty="0" smtClean="0">
                <a:effectLst>
                  <a:outerShdw blurRad="38100" dist="38100" dir="2700000" algn="tl">
                    <a:srgbClr val="DDDDDD"/>
                  </a:outerShdw>
                </a:effectLst>
                <a:latin typeface="Arial" charset="0"/>
                <a:ea typeface="ＭＳ Ｐゴシック" charset="0"/>
              </a:rPr>
              <a:t>Update coverage buffer on entry and exit</a:t>
            </a:r>
          </a:p>
          <a:p>
            <a:pPr lvl="1" eaLnBrk="1" hangingPunct="1">
              <a:spcBef>
                <a:spcPts val="200"/>
              </a:spcBef>
              <a:spcAft>
                <a:spcPts val="200"/>
              </a:spcAft>
              <a:buFont typeface="Wingdings" charset="0"/>
              <a:buChar char="§"/>
            </a:pPr>
            <a:r>
              <a:rPr lang="en-US" sz="1400" dirty="0" smtClean="0">
                <a:effectLst>
                  <a:outerShdw blurRad="38100" dist="38100" dir="2700000" algn="tl">
                    <a:srgbClr val="DDDDDD"/>
                  </a:outerShdw>
                </a:effectLst>
                <a:latin typeface="Arial" charset="0"/>
                <a:ea typeface="ＭＳ Ｐゴシック" charset="0"/>
              </a:rPr>
              <a:t>Fast – 16 pixels at a time with 128-bit SIMD vectors</a:t>
            </a:r>
          </a:p>
          <a:p>
            <a:pPr eaLnBrk="1" hangingPunct="1">
              <a:spcBef>
                <a:spcPts val="200"/>
              </a:spcBef>
              <a:spcAft>
                <a:spcPts val="200"/>
              </a:spcAft>
              <a:buFont typeface="Wingdings" charset="0"/>
              <a:buChar char="§"/>
            </a:pPr>
            <a:endParaRPr lang="en-US" sz="1800" dirty="0" smtClean="0">
              <a:effectLst>
                <a:outerShdw blurRad="38100" dist="38100" dir="2700000" algn="tl">
                  <a:srgbClr val="DDDDDD"/>
                </a:outerShdw>
              </a:effectLst>
              <a:latin typeface="Arial" charset="0"/>
              <a:ea typeface="ＭＳ Ｐゴシック" charset="0"/>
            </a:endParaRPr>
          </a:p>
          <a:p>
            <a:pPr marL="0" indent="0" eaLnBrk="1" hangingPunct="1">
              <a:spcBef>
                <a:spcPts val="200"/>
              </a:spcBef>
              <a:spcAft>
                <a:spcPts val="200"/>
              </a:spcAft>
              <a:buNone/>
            </a:pPr>
            <a:endParaRPr lang="en-US" sz="1400" dirty="0" smtClean="0">
              <a:effectLst>
                <a:outerShdw blurRad="38100" dist="38100" dir="2700000" algn="tl">
                  <a:srgbClr val="DDDDDD"/>
                </a:outerShdw>
              </a:effectLst>
              <a:latin typeface="Arial" charset="0"/>
              <a:ea typeface="ＭＳ Ｐゴシック" charset="0"/>
            </a:endParaRPr>
          </a:p>
          <a:p>
            <a:pPr marL="0" indent="0" eaLnBrk="1" hangingPunct="1">
              <a:spcBef>
                <a:spcPts val="200"/>
              </a:spcBef>
              <a:spcAft>
                <a:spcPts val="200"/>
              </a:spcAft>
              <a:buNone/>
            </a:pPr>
            <a:endParaRPr lang="en-US" sz="1800" dirty="0" smtClean="0">
              <a:effectLst>
                <a:outerShdw blurRad="38100" dist="38100" dir="2700000" algn="tl">
                  <a:srgbClr val="DDDDDD"/>
                </a:outerShdw>
              </a:effectLst>
              <a:latin typeface="Arial" charset="0"/>
              <a:ea typeface="ＭＳ Ｐゴシック" charset="0"/>
            </a:endParaRPr>
          </a:p>
          <a:p>
            <a:pPr eaLnBrk="1" hangingPunct="1">
              <a:spcBef>
                <a:spcPts val="200"/>
              </a:spcBef>
              <a:spcAft>
                <a:spcPts val="200"/>
              </a:spcAft>
              <a:buFont typeface="Wingdings" charset="0"/>
              <a:buChar char="§"/>
            </a:pPr>
            <a:endParaRPr lang="en-US" sz="1800" dirty="0" smtClean="0">
              <a:effectLst>
                <a:outerShdw blurRad="38100" dist="38100" dir="2700000" algn="tl">
                  <a:srgbClr val="DDDDDD"/>
                </a:outerShdw>
              </a:effectLst>
              <a:latin typeface="Arial" charset="0"/>
              <a:ea typeface="ＭＳ Ｐゴシック" charset="0"/>
            </a:endParaRPr>
          </a:p>
        </p:txBody>
      </p:sp>
      <p:pic>
        <p:nvPicPr>
          <p:cNvPr id="11268" name="Picture 2" descr="S11_LogoHor.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5638800" y="39688"/>
            <a:ext cx="158432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961926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Renderer Integration</a:t>
            </a:r>
            <a:endParaRPr lang="en-US" dirty="0"/>
          </a:p>
        </p:txBody>
      </p:sp>
      <p:sp>
        <p:nvSpPr>
          <p:cNvPr id="3" name="Content Placeholder 2"/>
          <p:cNvSpPr>
            <a:spLocks noGrp="1"/>
          </p:cNvSpPr>
          <p:nvPr>
            <p:ph idx="1"/>
          </p:nvPr>
        </p:nvSpPr>
        <p:spPr/>
        <p:txBody>
          <a:bodyPr/>
          <a:lstStyle/>
          <a:p>
            <a:r>
              <a:rPr lang="en-US" dirty="0" smtClean="0"/>
              <a:t>Focus on the pipeline, not on rendering techniques</a:t>
            </a:r>
          </a:p>
          <a:p>
            <a:r>
              <a:rPr lang="en-US" dirty="0" smtClean="0"/>
              <a:t>Visibility integration with game state extraction and rendering</a:t>
            </a:r>
          </a:p>
          <a:p>
            <a:pPr lvl="1"/>
            <a:endParaRPr lang="en-US" dirty="0" smtClean="0"/>
          </a:p>
        </p:txBody>
      </p:sp>
    </p:spTree>
    <p:extLst>
      <p:ext uri="{BB962C8B-B14F-4D97-AF65-F5344CB8AC3E}">
        <p14:creationId xmlns:p14="http://schemas.microsoft.com/office/powerpoint/2010/main" val="33264901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000.jpg"/>
          <p:cNvPicPr>
            <a:picLocks noChangeAspect="1"/>
          </p:cNvPicPr>
          <p:nvPr/>
        </p:nvPicPr>
        <p:blipFill>
          <a:blip r:embed="rId3" cstate="print"/>
          <a:stretch>
            <a:fillRect/>
          </a:stretch>
        </p:blipFill>
        <p:spPr>
          <a:xfrm>
            <a:off x="0" y="0"/>
            <a:ext cx="9753600" cy="5486400"/>
          </a:xfrm>
          <a:prstGeom prst="rect">
            <a:avLst/>
          </a:prstGeom>
        </p:spPr>
      </p:pic>
      <p:sp>
        <p:nvSpPr>
          <p:cNvPr id="2" name="Title 1"/>
          <p:cNvSpPr>
            <a:spLocks noGrp="1"/>
          </p:cNvSpPr>
          <p:nvPr>
            <p:ph type="title"/>
          </p:nvPr>
        </p:nvSpPr>
        <p:spPr/>
        <p:txBody>
          <a:bodyPr/>
          <a:lstStyle/>
          <a:p>
            <a:r>
              <a:rPr lang="en-US" dirty="0" smtClean="0">
                <a:solidFill>
                  <a:srgbClr val="EAEAEA"/>
                </a:solidFill>
              </a:rPr>
              <a:t>Halo Reach Game Loop</a:t>
            </a:r>
            <a:endParaRPr lang="en-US" dirty="0">
              <a:solidFill>
                <a:srgbClr val="EAEAEA"/>
              </a:solidFill>
            </a:endParaRPr>
          </a:p>
        </p:txBody>
      </p:sp>
      <p:sp>
        <p:nvSpPr>
          <p:cNvPr id="6" name="Content Placeholder 5"/>
          <p:cNvSpPr>
            <a:spLocks noGrp="1"/>
          </p:cNvSpPr>
          <p:nvPr>
            <p:ph idx="1"/>
          </p:nvPr>
        </p:nvSpPr>
        <p:spPr/>
        <p:txBody>
          <a:bodyPr/>
          <a:lstStyle/>
          <a:p>
            <a:endParaRPr lang="en-US"/>
          </a:p>
        </p:txBody>
      </p:sp>
    </p:spTree>
    <p:extLst>
      <p:ext uri="{BB962C8B-B14F-4D97-AF65-F5344CB8AC3E}">
        <p14:creationId xmlns:p14="http://schemas.microsoft.com/office/powerpoint/2010/main" val="10642711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000.jpg"/>
          <p:cNvPicPr>
            <a:picLocks noChangeAspect="1"/>
          </p:cNvPicPr>
          <p:nvPr/>
        </p:nvPicPr>
        <p:blipFill>
          <a:blip r:embed="rId3" cstate="print">
            <a:extLst>
              <a:ext uri="{BEBA8EAE-BF5A-486C-A8C5-ECC9F3942E4B}">
                <a14:imgProps xmlns:a14="http://schemas.microsoft.com/office/drawing/2010/main">
                  <a14:imgLayer r:embed="rId4">
                    <a14:imgEffect>
                      <a14:sharpenSoften amount="-95000"/>
                    </a14:imgEffect>
                  </a14:imgLayer>
                </a14:imgProps>
              </a:ext>
            </a:extLst>
          </a:blip>
          <a:stretch>
            <a:fillRect/>
          </a:stretch>
        </p:blipFill>
        <p:spPr>
          <a:xfrm>
            <a:off x="0" y="0"/>
            <a:ext cx="9753600" cy="5486400"/>
          </a:xfrm>
          <a:prstGeom prst="rect">
            <a:avLst/>
          </a:prstGeom>
        </p:spPr>
      </p:pic>
      <p:sp>
        <p:nvSpPr>
          <p:cNvPr id="2" name="Title 1"/>
          <p:cNvSpPr>
            <a:spLocks noGrp="1"/>
          </p:cNvSpPr>
          <p:nvPr>
            <p:ph type="title"/>
          </p:nvPr>
        </p:nvSpPr>
        <p:spPr/>
        <p:txBody>
          <a:bodyPr/>
          <a:lstStyle/>
          <a:p>
            <a:r>
              <a:rPr lang="en-US" dirty="0" smtClean="0">
                <a:solidFill>
                  <a:srgbClr val="EAEAEA"/>
                </a:solidFill>
              </a:rPr>
              <a:t>Halo Reach Game Loop</a:t>
            </a:r>
            <a:endParaRPr lang="en-US" dirty="0">
              <a:solidFill>
                <a:srgbClr val="EAEAEA"/>
              </a:solidFill>
            </a:endParaRPr>
          </a:p>
        </p:txBody>
      </p:sp>
      <p:sp>
        <p:nvSpPr>
          <p:cNvPr id="5" name="Content Placeholder 2"/>
          <p:cNvSpPr>
            <a:spLocks noGrp="1"/>
          </p:cNvSpPr>
          <p:nvPr>
            <p:ph idx="1"/>
          </p:nvPr>
        </p:nvSpPr>
        <p:spPr>
          <a:xfrm>
            <a:off x="244475" y="762001"/>
            <a:ext cx="6731000" cy="3124200"/>
          </a:xfrm>
        </p:spPr>
        <p:txBody>
          <a:bodyPr/>
          <a:lstStyle/>
          <a:p>
            <a:r>
              <a:rPr lang="en-US" dirty="0" smtClean="0">
                <a:solidFill>
                  <a:schemeClr val="accent4">
                    <a:lumMod val="20000"/>
                    <a:lumOff val="80000"/>
                  </a:schemeClr>
                </a:solidFill>
              </a:rPr>
              <a:t>Coarse-grain parallelism</a:t>
            </a:r>
          </a:p>
          <a:p>
            <a:pPr lvl="1"/>
            <a:r>
              <a:rPr lang="en-US" dirty="0" smtClean="0">
                <a:solidFill>
                  <a:schemeClr val="accent4">
                    <a:lumMod val="20000"/>
                    <a:lumOff val="80000"/>
                  </a:schemeClr>
                </a:solidFill>
              </a:rPr>
              <a:t>System on a thread</a:t>
            </a:r>
          </a:p>
        </p:txBody>
      </p:sp>
    </p:spTree>
    <p:extLst>
      <p:ext uri="{BB962C8B-B14F-4D97-AF65-F5344CB8AC3E}">
        <p14:creationId xmlns:p14="http://schemas.microsoft.com/office/powerpoint/2010/main" val="394444882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000.jpg"/>
          <p:cNvPicPr>
            <a:picLocks noChangeAspect="1"/>
          </p:cNvPicPr>
          <p:nvPr/>
        </p:nvPicPr>
        <p:blipFill>
          <a:blip r:embed="rId3" cstate="print">
            <a:extLst>
              <a:ext uri="{BEBA8EAE-BF5A-486C-A8C5-ECC9F3942E4B}">
                <a14:imgProps xmlns:a14="http://schemas.microsoft.com/office/drawing/2010/main">
                  <a14:imgLayer r:embed="rId4">
                    <a14:imgEffect>
                      <a14:sharpenSoften amount="-95000"/>
                    </a14:imgEffect>
                  </a14:imgLayer>
                </a14:imgProps>
              </a:ext>
            </a:extLst>
          </a:blip>
          <a:stretch>
            <a:fillRect/>
          </a:stretch>
        </p:blipFill>
        <p:spPr>
          <a:xfrm>
            <a:off x="0" y="0"/>
            <a:ext cx="9753600" cy="5486400"/>
          </a:xfrm>
          <a:prstGeom prst="rect">
            <a:avLst/>
          </a:prstGeom>
        </p:spPr>
      </p:pic>
      <p:sp>
        <p:nvSpPr>
          <p:cNvPr id="2" name="Title 1"/>
          <p:cNvSpPr>
            <a:spLocks noGrp="1"/>
          </p:cNvSpPr>
          <p:nvPr>
            <p:ph type="title"/>
          </p:nvPr>
        </p:nvSpPr>
        <p:spPr/>
        <p:txBody>
          <a:bodyPr/>
          <a:lstStyle/>
          <a:p>
            <a:r>
              <a:rPr lang="en-US" dirty="0" smtClean="0">
                <a:solidFill>
                  <a:srgbClr val="EAEAEA"/>
                </a:solidFill>
              </a:rPr>
              <a:t>Halo Reach Game Loop</a:t>
            </a:r>
            <a:endParaRPr lang="en-US" dirty="0">
              <a:solidFill>
                <a:srgbClr val="EAEAEA"/>
              </a:solidFill>
            </a:endParaRPr>
          </a:p>
        </p:txBody>
      </p:sp>
      <p:sp>
        <p:nvSpPr>
          <p:cNvPr id="5" name="Content Placeholder 2"/>
          <p:cNvSpPr>
            <a:spLocks noGrp="1"/>
          </p:cNvSpPr>
          <p:nvPr>
            <p:ph idx="1"/>
          </p:nvPr>
        </p:nvSpPr>
        <p:spPr>
          <a:xfrm>
            <a:off x="244475" y="762001"/>
            <a:ext cx="6731000" cy="3124200"/>
          </a:xfrm>
        </p:spPr>
        <p:txBody>
          <a:bodyPr/>
          <a:lstStyle/>
          <a:p>
            <a:r>
              <a:rPr lang="en-US" dirty="0" smtClean="0">
                <a:solidFill>
                  <a:schemeClr val="accent4">
                    <a:lumMod val="20000"/>
                    <a:lumOff val="80000"/>
                  </a:schemeClr>
                </a:solidFill>
              </a:rPr>
              <a:t>Coarse-grain parallelism</a:t>
            </a:r>
          </a:p>
          <a:p>
            <a:pPr lvl="1"/>
            <a:r>
              <a:rPr lang="en-US" dirty="0" smtClean="0">
                <a:solidFill>
                  <a:schemeClr val="accent4">
                    <a:lumMod val="20000"/>
                    <a:lumOff val="80000"/>
                  </a:schemeClr>
                </a:solidFill>
              </a:rPr>
              <a:t>System on a thread</a:t>
            </a:r>
          </a:p>
          <a:p>
            <a:r>
              <a:rPr lang="en-US" dirty="0" smtClean="0">
                <a:solidFill>
                  <a:schemeClr val="accent4">
                    <a:lumMod val="20000"/>
                    <a:lumOff val="80000"/>
                  </a:schemeClr>
                </a:solidFill>
              </a:rPr>
              <a:t>Explicit synchronization through state mirroring</a:t>
            </a:r>
          </a:p>
        </p:txBody>
      </p:sp>
    </p:spTree>
    <p:extLst>
      <p:ext uri="{BB962C8B-B14F-4D97-AF65-F5344CB8AC3E}">
        <p14:creationId xmlns:p14="http://schemas.microsoft.com/office/powerpoint/2010/main" val="281272832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000.jpg"/>
          <p:cNvPicPr>
            <a:picLocks noChangeAspect="1"/>
          </p:cNvPicPr>
          <p:nvPr/>
        </p:nvPicPr>
        <p:blipFill>
          <a:blip r:embed="rId3" cstate="print">
            <a:extLst>
              <a:ext uri="{BEBA8EAE-BF5A-486C-A8C5-ECC9F3942E4B}">
                <a14:imgProps xmlns:a14="http://schemas.microsoft.com/office/drawing/2010/main">
                  <a14:imgLayer r:embed="rId4">
                    <a14:imgEffect>
                      <a14:sharpenSoften amount="-95000"/>
                    </a14:imgEffect>
                  </a14:imgLayer>
                </a14:imgProps>
              </a:ext>
            </a:extLst>
          </a:blip>
          <a:stretch>
            <a:fillRect/>
          </a:stretch>
        </p:blipFill>
        <p:spPr>
          <a:xfrm>
            <a:off x="0" y="0"/>
            <a:ext cx="9753600" cy="5486400"/>
          </a:xfrm>
          <a:prstGeom prst="rect">
            <a:avLst/>
          </a:prstGeom>
        </p:spPr>
      </p:pic>
      <p:sp>
        <p:nvSpPr>
          <p:cNvPr id="2" name="Title 1"/>
          <p:cNvSpPr>
            <a:spLocks noGrp="1"/>
          </p:cNvSpPr>
          <p:nvPr>
            <p:ph type="title"/>
          </p:nvPr>
        </p:nvSpPr>
        <p:spPr/>
        <p:txBody>
          <a:bodyPr/>
          <a:lstStyle/>
          <a:p>
            <a:r>
              <a:rPr lang="en-US" dirty="0" smtClean="0">
                <a:solidFill>
                  <a:srgbClr val="EAEAEA"/>
                </a:solidFill>
              </a:rPr>
              <a:t>Halo Reach Game Loop</a:t>
            </a:r>
            <a:endParaRPr lang="en-US" dirty="0">
              <a:solidFill>
                <a:srgbClr val="EAEAEA"/>
              </a:solidFill>
            </a:endParaRPr>
          </a:p>
        </p:txBody>
      </p:sp>
      <p:sp>
        <p:nvSpPr>
          <p:cNvPr id="5" name="Content Placeholder 2"/>
          <p:cNvSpPr>
            <a:spLocks noGrp="1"/>
          </p:cNvSpPr>
          <p:nvPr>
            <p:ph idx="1"/>
          </p:nvPr>
        </p:nvSpPr>
        <p:spPr>
          <a:xfrm>
            <a:off x="244475" y="762001"/>
            <a:ext cx="6731000" cy="3124200"/>
          </a:xfrm>
        </p:spPr>
        <p:txBody>
          <a:bodyPr/>
          <a:lstStyle/>
          <a:p>
            <a:r>
              <a:rPr lang="en-US" dirty="0" smtClean="0">
                <a:solidFill>
                  <a:schemeClr val="accent4">
                    <a:lumMod val="20000"/>
                    <a:lumOff val="80000"/>
                  </a:schemeClr>
                </a:solidFill>
              </a:rPr>
              <a:t>Coarse-grain parallelism</a:t>
            </a:r>
          </a:p>
          <a:p>
            <a:pPr lvl="1"/>
            <a:r>
              <a:rPr lang="en-US" dirty="0" smtClean="0">
                <a:solidFill>
                  <a:schemeClr val="accent4">
                    <a:lumMod val="20000"/>
                    <a:lumOff val="80000"/>
                  </a:schemeClr>
                </a:solidFill>
              </a:rPr>
              <a:t>System on a thread</a:t>
            </a:r>
          </a:p>
          <a:p>
            <a:r>
              <a:rPr lang="en-US" dirty="0" smtClean="0">
                <a:solidFill>
                  <a:schemeClr val="accent4">
                    <a:lumMod val="20000"/>
                    <a:lumOff val="80000"/>
                  </a:schemeClr>
                </a:solidFill>
              </a:rPr>
              <a:t>Explicit synchronization through state mirroring</a:t>
            </a:r>
          </a:p>
          <a:p>
            <a:r>
              <a:rPr lang="en-US" dirty="0" smtClean="0">
                <a:solidFill>
                  <a:schemeClr val="accent4">
                    <a:lumMod val="20000"/>
                    <a:lumOff val="80000"/>
                  </a:schemeClr>
                </a:solidFill>
              </a:rPr>
              <a:t>Mostly manual load-balancing</a:t>
            </a:r>
          </a:p>
        </p:txBody>
      </p:sp>
    </p:spTree>
    <p:extLst>
      <p:ext uri="{BB962C8B-B14F-4D97-AF65-F5344CB8AC3E}">
        <p14:creationId xmlns:p14="http://schemas.microsoft.com/office/powerpoint/2010/main" val="42883809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000.jpg"/>
          <p:cNvPicPr>
            <a:picLocks noChangeAspect="1"/>
          </p:cNvPicPr>
          <p:nvPr/>
        </p:nvPicPr>
        <p:blipFill>
          <a:blip r:embed="rId3" cstate="print">
            <a:extLst>
              <a:ext uri="{BEBA8EAE-BF5A-486C-A8C5-ECC9F3942E4B}">
                <a14:imgProps xmlns:a14="http://schemas.microsoft.com/office/drawing/2010/main">
                  <a14:imgLayer r:embed="rId4">
                    <a14:imgEffect>
                      <a14:sharpenSoften amount="-69000"/>
                    </a14:imgEffect>
                    <a14:imgEffect>
                      <a14:brightnessContrast bright="-50000" contrast="-68000"/>
                    </a14:imgEffect>
                  </a14:imgLayer>
                </a14:imgProps>
              </a:ext>
            </a:extLst>
          </a:blip>
          <a:stretch>
            <a:fillRect/>
          </a:stretch>
        </p:blipFill>
        <p:spPr>
          <a:xfrm>
            <a:off x="0" y="0"/>
            <a:ext cx="9753600" cy="5486400"/>
          </a:xfrm>
          <a:prstGeom prst="rect">
            <a:avLst/>
          </a:prstGeom>
        </p:spPr>
      </p:pic>
      <p:sp>
        <p:nvSpPr>
          <p:cNvPr id="2" name="Title 1"/>
          <p:cNvSpPr>
            <a:spLocks noGrp="1"/>
          </p:cNvSpPr>
          <p:nvPr>
            <p:ph type="title"/>
          </p:nvPr>
        </p:nvSpPr>
        <p:spPr/>
        <p:txBody>
          <a:bodyPr/>
          <a:lstStyle/>
          <a:p>
            <a:r>
              <a:rPr lang="en-US" dirty="0" smtClean="0">
                <a:solidFill>
                  <a:srgbClr val="EAEAEA"/>
                </a:solidFill>
              </a:rPr>
              <a:t>Halo Reach Game Loop</a:t>
            </a:r>
            <a:endParaRPr lang="en-US" dirty="0">
              <a:solidFill>
                <a:srgbClr val="EAEAEA"/>
              </a:solidFill>
            </a:endParaRPr>
          </a:p>
        </p:txBody>
      </p:sp>
      <p:sp>
        <p:nvSpPr>
          <p:cNvPr id="3" name="Rectangle 2"/>
          <p:cNvSpPr/>
          <p:nvPr/>
        </p:nvSpPr>
        <p:spPr>
          <a:xfrm>
            <a:off x="457200" y="685800"/>
            <a:ext cx="6477000" cy="3124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678180" y="914400"/>
            <a:ext cx="60198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Simulation loop @ 30 </a:t>
            </a:r>
            <a:r>
              <a:rPr lang="en-US" dirty="0" err="1" smtClean="0"/>
              <a:t>hz</a:t>
            </a:r>
            <a:endParaRPr lang="en-US" dirty="0"/>
          </a:p>
        </p:txBody>
      </p:sp>
      <p:sp>
        <p:nvSpPr>
          <p:cNvPr id="12" name="Rectangle 11"/>
          <p:cNvSpPr/>
          <p:nvPr/>
        </p:nvSpPr>
        <p:spPr>
          <a:xfrm>
            <a:off x="678180" y="1310640"/>
            <a:ext cx="60198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Job kernel</a:t>
            </a:r>
            <a:endParaRPr lang="en-US" dirty="0"/>
          </a:p>
        </p:txBody>
      </p:sp>
      <p:sp>
        <p:nvSpPr>
          <p:cNvPr id="13" name="Rectangle 12"/>
          <p:cNvSpPr/>
          <p:nvPr/>
        </p:nvSpPr>
        <p:spPr>
          <a:xfrm>
            <a:off x="678180" y="1851660"/>
            <a:ext cx="60198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Render loop @ 30 </a:t>
            </a:r>
            <a:r>
              <a:rPr lang="en-US" dirty="0" err="1" smtClean="0"/>
              <a:t>hz</a:t>
            </a:r>
            <a:endParaRPr lang="en-US" dirty="0"/>
          </a:p>
        </p:txBody>
      </p:sp>
      <p:sp>
        <p:nvSpPr>
          <p:cNvPr id="14" name="Rectangle 13"/>
          <p:cNvSpPr/>
          <p:nvPr/>
        </p:nvSpPr>
        <p:spPr>
          <a:xfrm>
            <a:off x="678180" y="2232660"/>
            <a:ext cx="60198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Audio loop</a:t>
            </a:r>
            <a:endParaRPr lang="en-US" dirty="0"/>
          </a:p>
        </p:txBody>
      </p:sp>
      <p:sp>
        <p:nvSpPr>
          <p:cNvPr id="15" name="Rectangle 14"/>
          <p:cNvSpPr/>
          <p:nvPr/>
        </p:nvSpPr>
        <p:spPr>
          <a:xfrm>
            <a:off x="678180" y="2796540"/>
            <a:ext cx="60198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Job kernel, debug logging</a:t>
            </a:r>
            <a:endParaRPr lang="en-US" dirty="0"/>
          </a:p>
        </p:txBody>
      </p:sp>
      <p:sp>
        <p:nvSpPr>
          <p:cNvPr id="16" name="Rectangle 15"/>
          <p:cNvSpPr/>
          <p:nvPr/>
        </p:nvSpPr>
        <p:spPr>
          <a:xfrm>
            <a:off x="678180" y="3185160"/>
            <a:ext cx="60198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Async tasks, I/O, misc.</a:t>
            </a:r>
            <a:endParaRPr lang="en-US" dirty="0"/>
          </a:p>
        </p:txBody>
      </p:sp>
      <p:sp>
        <p:nvSpPr>
          <p:cNvPr id="17" name="Rectangle 16"/>
          <p:cNvSpPr/>
          <p:nvPr/>
        </p:nvSpPr>
        <p:spPr>
          <a:xfrm>
            <a:off x="678180" y="91440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0</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19" name="Rectangle 18"/>
          <p:cNvSpPr/>
          <p:nvPr/>
        </p:nvSpPr>
        <p:spPr>
          <a:xfrm>
            <a:off x="678180" y="13106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1</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0" name="Rectangle 19"/>
          <p:cNvSpPr/>
          <p:nvPr/>
        </p:nvSpPr>
        <p:spPr>
          <a:xfrm>
            <a:off x="678180" y="183642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2</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1" name="Rectangle 20"/>
          <p:cNvSpPr/>
          <p:nvPr/>
        </p:nvSpPr>
        <p:spPr>
          <a:xfrm>
            <a:off x="678180" y="22250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3</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2" name="Rectangle 21"/>
          <p:cNvSpPr/>
          <p:nvPr/>
        </p:nvSpPr>
        <p:spPr>
          <a:xfrm>
            <a:off x="678180" y="278130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4</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3" name="Rectangle 22"/>
          <p:cNvSpPr/>
          <p:nvPr/>
        </p:nvSpPr>
        <p:spPr>
          <a:xfrm>
            <a:off x="678180" y="318516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5</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443780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000.jpg"/>
          <p:cNvPicPr>
            <a:picLocks noChangeAspect="1"/>
          </p:cNvPicPr>
          <p:nvPr/>
        </p:nvPicPr>
        <p:blipFill>
          <a:blip r:embed="rId3" cstate="print">
            <a:extLst>
              <a:ext uri="{BEBA8EAE-BF5A-486C-A8C5-ECC9F3942E4B}">
                <a14:imgProps xmlns:a14="http://schemas.microsoft.com/office/drawing/2010/main">
                  <a14:imgLayer r:embed="rId4">
                    <a14:imgEffect>
                      <a14:sharpenSoften amount="-69000"/>
                    </a14:imgEffect>
                    <a14:imgEffect>
                      <a14:brightnessContrast bright="-50000" contrast="-68000"/>
                    </a14:imgEffect>
                  </a14:imgLayer>
                </a14:imgProps>
              </a:ext>
            </a:extLst>
          </a:blip>
          <a:stretch>
            <a:fillRect/>
          </a:stretch>
        </p:blipFill>
        <p:spPr>
          <a:xfrm>
            <a:off x="0" y="0"/>
            <a:ext cx="9753600" cy="5486400"/>
          </a:xfrm>
          <a:prstGeom prst="rect">
            <a:avLst/>
          </a:prstGeom>
        </p:spPr>
      </p:pic>
      <p:sp>
        <p:nvSpPr>
          <p:cNvPr id="2" name="Title 1"/>
          <p:cNvSpPr>
            <a:spLocks noGrp="1"/>
          </p:cNvSpPr>
          <p:nvPr>
            <p:ph type="title"/>
          </p:nvPr>
        </p:nvSpPr>
        <p:spPr/>
        <p:txBody>
          <a:bodyPr/>
          <a:lstStyle/>
          <a:p>
            <a:r>
              <a:rPr lang="en-US" dirty="0" smtClean="0">
                <a:solidFill>
                  <a:srgbClr val="EAEAEA"/>
                </a:solidFill>
              </a:rPr>
              <a:t>Halo Reach Game Loop</a:t>
            </a:r>
            <a:endParaRPr lang="en-US" dirty="0">
              <a:solidFill>
                <a:srgbClr val="EAEAEA"/>
              </a:solidFill>
            </a:endParaRPr>
          </a:p>
        </p:txBody>
      </p:sp>
      <p:sp>
        <p:nvSpPr>
          <p:cNvPr id="3" name="Rectangle 2"/>
          <p:cNvSpPr/>
          <p:nvPr/>
        </p:nvSpPr>
        <p:spPr>
          <a:xfrm>
            <a:off x="457200" y="685800"/>
            <a:ext cx="6477000" cy="3124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678180" y="914400"/>
            <a:ext cx="6019800" cy="3810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Simulation loop @ 30 </a:t>
            </a:r>
            <a:r>
              <a:rPr lang="en-US" dirty="0" err="1" smtClean="0"/>
              <a:t>hz</a:t>
            </a:r>
            <a:endParaRPr lang="en-US" dirty="0"/>
          </a:p>
        </p:txBody>
      </p:sp>
      <p:sp>
        <p:nvSpPr>
          <p:cNvPr id="12" name="Rectangle 11"/>
          <p:cNvSpPr/>
          <p:nvPr/>
        </p:nvSpPr>
        <p:spPr>
          <a:xfrm>
            <a:off x="678180" y="1310640"/>
            <a:ext cx="6019800" cy="3810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Job kernel</a:t>
            </a:r>
            <a:endParaRPr lang="en-US" dirty="0"/>
          </a:p>
        </p:txBody>
      </p:sp>
      <p:sp>
        <p:nvSpPr>
          <p:cNvPr id="13" name="Rectangle 12"/>
          <p:cNvSpPr/>
          <p:nvPr/>
        </p:nvSpPr>
        <p:spPr>
          <a:xfrm>
            <a:off x="678180" y="1851660"/>
            <a:ext cx="60198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Render loop @ 30 </a:t>
            </a:r>
            <a:r>
              <a:rPr lang="en-US" dirty="0" err="1" smtClean="0"/>
              <a:t>hz</a:t>
            </a:r>
            <a:endParaRPr lang="en-US" dirty="0"/>
          </a:p>
        </p:txBody>
      </p:sp>
      <p:sp>
        <p:nvSpPr>
          <p:cNvPr id="14" name="Rectangle 13"/>
          <p:cNvSpPr/>
          <p:nvPr/>
        </p:nvSpPr>
        <p:spPr>
          <a:xfrm>
            <a:off x="678180" y="2232660"/>
            <a:ext cx="60198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Audio loop</a:t>
            </a:r>
            <a:endParaRPr lang="en-US" dirty="0"/>
          </a:p>
        </p:txBody>
      </p:sp>
      <p:sp>
        <p:nvSpPr>
          <p:cNvPr id="15" name="Rectangle 14"/>
          <p:cNvSpPr/>
          <p:nvPr/>
        </p:nvSpPr>
        <p:spPr>
          <a:xfrm>
            <a:off x="678180" y="2796540"/>
            <a:ext cx="6019800" cy="3810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Job kernel, debug logging</a:t>
            </a:r>
            <a:endParaRPr lang="en-US" dirty="0"/>
          </a:p>
        </p:txBody>
      </p:sp>
      <p:sp>
        <p:nvSpPr>
          <p:cNvPr id="16" name="Rectangle 15"/>
          <p:cNvSpPr/>
          <p:nvPr/>
        </p:nvSpPr>
        <p:spPr>
          <a:xfrm>
            <a:off x="678180" y="3185160"/>
            <a:ext cx="6019800" cy="3810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Async tasks, I/O, misc.</a:t>
            </a:r>
            <a:endParaRPr lang="en-US" dirty="0"/>
          </a:p>
        </p:txBody>
      </p:sp>
      <p:sp>
        <p:nvSpPr>
          <p:cNvPr id="17" name="Rectangle 16"/>
          <p:cNvSpPr/>
          <p:nvPr/>
        </p:nvSpPr>
        <p:spPr>
          <a:xfrm>
            <a:off x="678180" y="91440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0</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19" name="Rectangle 18"/>
          <p:cNvSpPr/>
          <p:nvPr/>
        </p:nvSpPr>
        <p:spPr>
          <a:xfrm>
            <a:off x="678180" y="13106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1</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0" name="Rectangle 19"/>
          <p:cNvSpPr/>
          <p:nvPr/>
        </p:nvSpPr>
        <p:spPr>
          <a:xfrm>
            <a:off x="678180" y="183642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2</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1" name="Rectangle 20"/>
          <p:cNvSpPr/>
          <p:nvPr/>
        </p:nvSpPr>
        <p:spPr>
          <a:xfrm>
            <a:off x="678180" y="22250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3</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2" name="Rectangle 21"/>
          <p:cNvSpPr/>
          <p:nvPr/>
        </p:nvSpPr>
        <p:spPr>
          <a:xfrm>
            <a:off x="678180" y="278130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4</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3" name="Rectangle 22"/>
          <p:cNvSpPr/>
          <p:nvPr/>
        </p:nvSpPr>
        <p:spPr>
          <a:xfrm>
            <a:off x="678180" y="318516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5</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122883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000.jpg"/>
          <p:cNvPicPr>
            <a:picLocks noChangeAspect="1"/>
          </p:cNvPicPr>
          <p:nvPr/>
        </p:nvPicPr>
        <p:blipFill>
          <a:blip r:embed="rId3" cstate="print">
            <a:extLst>
              <a:ext uri="{BEBA8EAE-BF5A-486C-A8C5-ECC9F3942E4B}">
                <a14:imgProps xmlns:a14="http://schemas.microsoft.com/office/drawing/2010/main">
                  <a14:imgLayer r:embed="rId4">
                    <a14:imgEffect>
                      <a14:sharpenSoften amount="-69000"/>
                    </a14:imgEffect>
                    <a14:imgEffect>
                      <a14:brightnessContrast bright="-50000" contrast="-68000"/>
                    </a14:imgEffect>
                  </a14:imgLayer>
                </a14:imgProps>
              </a:ext>
            </a:extLst>
          </a:blip>
          <a:stretch>
            <a:fillRect/>
          </a:stretch>
        </p:blipFill>
        <p:spPr>
          <a:xfrm>
            <a:off x="0" y="0"/>
            <a:ext cx="9753600" cy="5486400"/>
          </a:xfrm>
          <a:prstGeom prst="rect">
            <a:avLst/>
          </a:prstGeom>
        </p:spPr>
      </p:pic>
      <p:sp>
        <p:nvSpPr>
          <p:cNvPr id="2" name="Title 1"/>
          <p:cNvSpPr>
            <a:spLocks noGrp="1"/>
          </p:cNvSpPr>
          <p:nvPr>
            <p:ph type="title"/>
          </p:nvPr>
        </p:nvSpPr>
        <p:spPr/>
        <p:txBody>
          <a:bodyPr/>
          <a:lstStyle/>
          <a:p>
            <a:r>
              <a:rPr lang="en-US" dirty="0" smtClean="0">
                <a:solidFill>
                  <a:srgbClr val="EAEAEA"/>
                </a:solidFill>
              </a:rPr>
              <a:t>Halo Reach Game Loop</a:t>
            </a:r>
            <a:endParaRPr lang="en-US" dirty="0">
              <a:solidFill>
                <a:srgbClr val="EAEAEA"/>
              </a:solidFill>
            </a:endParaRPr>
          </a:p>
        </p:txBody>
      </p:sp>
      <p:sp>
        <p:nvSpPr>
          <p:cNvPr id="3" name="Rectangle 2"/>
          <p:cNvSpPr/>
          <p:nvPr/>
        </p:nvSpPr>
        <p:spPr>
          <a:xfrm>
            <a:off x="457200" y="685800"/>
            <a:ext cx="6477000" cy="3124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678180" y="914400"/>
            <a:ext cx="60198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Simulation loop @ 30 </a:t>
            </a:r>
            <a:r>
              <a:rPr lang="en-US" dirty="0" err="1" smtClean="0"/>
              <a:t>hz</a:t>
            </a:r>
            <a:endParaRPr lang="en-US" dirty="0"/>
          </a:p>
        </p:txBody>
      </p:sp>
      <p:sp>
        <p:nvSpPr>
          <p:cNvPr id="12" name="Rectangle 11"/>
          <p:cNvSpPr/>
          <p:nvPr/>
        </p:nvSpPr>
        <p:spPr>
          <a:xfrm>
            <a:off x="678180" y="1310640"/>
            <a:ext cx="60198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Job kernel</a:t>
            </a:r>
            <a:endParaRPr lang="en-US" dirty="0"/>
          </a:p>
        </p:txBody>
      </p:sp>
      <p:sp>
        <p:nvSpPr>
          <p:cNvPr id="13" name="Rectangle 12"/>
          <p:cNvSpPr/>
          <p:nvPr/>
        </p:nvSpPr>
        <p:spPr>
          <a:xfrm>
            <a:off x="678180" y="1851660"/>
            <a:ext cx="6019800" cy="3810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smtClean="0"/>
              <a:t>Render loop @ 30 </a:t>
            </a:r>
            <a:r>
              <a:rPr lang="en-US" dirty="0" err="1" smtClean="0"/>
              <a:t>hz</a:t>
            </a:r>
            <a:endParaRPr lang="en-US" dirty="0"/>
          </a:p>
        </p:txBody>
      </p:sp>
      <p:sp>
        <p:nvSpPr>
          <p:cNvPr id="14" name="Rectangle 13"/>
          <p:cNvSpPr/>
          <p:nvPr/>
        </p:nvSpPr>
        <p:spPr>
          <a:xfrm>
            <a:off x="678180" y="2232660"/>
            <a:ext cx="6019800" cy="3810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smtClean="0"/>
              <a:t>Audio loop</a:t>
            </a:r>
            <a:endParaRPr lang="en-US" dirty="0"/>
          </a:p>
        </p:txBody>
      </p:sp>
      <p:sp>
        <p:nvSpPr>
          <p:cNvPr id="15" name="Rectangle 14"/>
          <p:cNvSpPr/>
          <p:nvPr/>
        </p:nvSpPr>
        <p:spPr>
          <a:xfrm>
            <a:off x="678180" y="2796540"/>
            <a:ext cx="60198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Job kernel, debug logging</a:t>
            </a:r>
            <a:endParaRPr lang="en-US" dirty="0"/>
          </a:p>
        </p:txBody>
      </p:sp>
      <p:sp>
        <p:nvSpPr>
          <p:cNvPr id="16" name="Rectangle 15"/>
          <p:cNvSpPr/>
          <p:nvPr/>
        </p:nvSpPr>
        <p:spPr>
          <a:xfrm>
            <a:off x="678180" y="3185160"/>
            <a:ext cx="60198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Async tasks, I/O, misc.</a:t>
            </a:r>
            <a:endParaRPr lang="en-US" dirty="0"/>
          </a:p>
        </p:txBody>
      </p:sp>
      <p:sp>
        <p:nvSpPr>
          <p:cNvPr id="17" name="Rectangle 16"/>
          <p:cNvSpPr/>
          <p:nvPr/>
        </p:nvSpPr>
        <p:spPr>
          <a:xfrm>
            <a:off x="678180" y="91440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0</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19" name="Rectangle 18"/>
          <p:cNvSpPr/>
          <p:nvPr/>
        </p:nvSpPr>
        <p:spPr>
          <a:xfrm>
            <a:off x="678180" y="13106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1</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0" name="Rectangle 19"/>
          <p:cNvSpPr/>
          <p:nvPr/>
        </p:nvSpPr>
        <p:spPr>
          <a:xfrm>
            <a:off x="678180" y="183642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2</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1" name="Rectangle 20"/>
          <p:cNvSpPr/>
          <p:nvPr/>
        </p:nvSpPr>
        <p:spPr>
          <a:xfrm>
            <a:off x="678180" y="22250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3</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2" name="Rectangle 21"/>
          <p:cNvSpPr/>
          <p:nvPr/>
        </p:nvSpPr>
        <p:spPr>
          <a:xfrm>
            <a:off x="678180" y="278130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4</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3" name="Rectangle 22"/>
          <p:cNvSpPr/>
          <p:nvPr/>
        </p:nvSpPr>
        <p:spPr>
          <a:xfrm>
            <a:off x="678180" y="318516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5</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859192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000.jpg"/>
          <p:cNvPicPr>
            <a:picLocks noChangeAspect="1"/>
          </p:cNvPicPr>
          <p:nvPr/>
        </p:nvPicPr>
        <p:blipFill>
          <a:blip r:embed="rId3" cstate="print">
            <a:extLst>
              <a:ext uri="{BEBA8EAE-BF5A-486C-A8C5-ECC9F3942E4B}">
                <a14:imgProps xmlns:a14="http://schemas.microsoft.com/office/drawing/2010/main">
                  <a14:imgLayer r:embed="rId4">
                    <a14:imgEffect>
                      <a14:sharpenSoften amount="-69000"/>
                    </a14:imgEffect>
                    <a14:imgEffect>
                      <a14:brightnessContrast bright="-50000" contrast="-68000"/>
                    </a14:imgEffect>
                  </a14:imgLayer>
                </a14:imgProps>
              </a:ext>
            </a:extLst>
          </a:blip>
          <a:stretch>
            <a:fillRect/>
          </a:stretch>
        </p:blipFill>
        <p:spPr>
          <a:xfrm>
            <a:off x="0" y="0"/>
            <a:ext cx="9753600" cy="5486400"/>
          </a:xfrm>
          <a:prstGeom prst="rect">
            <a:avLst/>
          </a:prstGeom>
        </p:spPr>
      </p:pic>
      <p:sp>
        <p:nvSpPr>
          <p:cNvPr id="2" name="Title 1"/>
          <p:cNvSpPr>
            <a:spLocks noGrp="1"/>
          </p:cNvSpPr>
          <p:nvPr>
            <p:ph type="title"/>
          </p:nvPr>
        </p:nvSpPr>
        <p:spPr/>
        <p:txBody>
          <a:bodyPr/>
          <a:lstStyle/>
          <a:p>
            <a:r>
              <a:rPr lang="en-US" dirty="0" smtClean="0">
                <a:solidFill>
                  <a:srgbClr val="EAEAEA"/>
                </a:solidFill>
              </a:rPr>
              <a:t>Halo Reach: Simulation Thread (MP)</a:t>
            </a:r>
            <a:endParaRPr lang="en-US" dirty="0">
              <a:solidFill>
                <a:srgbClr val="EAEAEA"/>
              </a:solidFill>
            </a:endParaRPr>
          </a:p>
        </p:txBody>
      </p:sp>
      <p:sp>
        <p:nvSpPr>
          <p:cNvPr id="3" name="Rectangle 2"/>
          <p:cNvSpPr/>
          <p:nvPr/>
        </p:nvSpPr>
        <p:spPr>
          <a:xfrm>
            <a:off x="457200" y="685800"/>
            <a:ext cx="6477000" cy="3124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678180" y="92964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Simulation loop: 75-100%</a:t>
            </a:r>
            <a:endParaRPr lang="en-US" dirty="0"/>
          </a:p>
        </p:txBody>
      </p:sp>
      <p:sp>
        <p:nvSpPr>
          <p:cNvPr id="12" name="Rectangle 11"/>
          <p:cNvSpPr/>
          <p:nvPr/>
        </p:nvSpPr>
        <p:spPr>
          <a:xfrm>
            <a:off x="678180" y="131064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Job kernel: 20-30%</a:t>
            </a:r>
            <a:endParaRPr lang="en-US" dirty="0"/>
          </a:p>
        </p:txBody>
      </p:sp>
      <p:sp>
        <p:nvSpPr>
          <p:cNvPr id="13" name="Rectangle 12"/>
          <p:cNvSpPr/>
          <p:nvPr/>
        </p:nvSpPr>
        <p:spPr>
          <a:xfrm>
            <a:off x="678180" y="185166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Render loop: 70-100%</a:t>
            </a:r>
            <a:endParaRPr lang="en-US" dirty="0"/>
          </a:p>
        </p:txBody>
      </p:sp>
      <p:sp>
        <p:nvSpPr>
          <p:cNvPr id="14" name="Rectangle 13"/>
          <p:cNvSpPr/>
          <p:nvPr/>
        </p:nvSpPr>
        <p:spPr>
          <a:xfrm>
            <a:off x="678180" y="223266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Audio loop: 50-80%</a:t>
            </a:r>
            <a:endParaRPr lang="en-US" dirty="0"/>
          </a:p>
        </p:txBody>
      </p:sp>
      <p:sp>
        <p:nvSpPr>
          <p:cNvPr id="15" name="Rectangle 14"/>
          <p:cNvSpPr/>
          <p:nvPr/>
        </p:nvSpPr>
        <p:spPr>
          <a:xfrm>
            <a:off x="678180" y="279654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Job kernel, debug logging: 20-30%</a:t>
            </a:r>
            <a:endParaRPr lang="en-US" dirty="0"/>
          </a:p>
        </p:txBody>
      </p:sp>
      <p:sp>
        <p:nvSpPr>
          <p:cNvPr id="16" name="Rectangle 15"/>
          <p:cNvSpPr/>
          <p:nvPr/>
        </p:nvSpPr>
        <p:spPr>
          <a:xfrm>
            <a:off x="678180" y="318516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r"/>
            <a:r>
              <a:rPr lang="en-US" sz="1250" dirty="0" smtClean="0"/>
              <a:t>Async tasks, socket polling, </a:t>
            </a:r>
            <a:r>
              <a:rPr lang="en-US" sz="1250" dirty="0" err="1" smtClean="0"/>
              <a:t>misc</a:t>
            </a:r>
            <a:r>
              <a:rPr lang="en-US" sz="1250" dirty="0" smtClean="0"/>
              <a:t>: 10-30% with bursts of 100% utilization</a:t>
            </a:r>
            <a:endParaRPr lang="en-US" sz="1250" dirty="0"/>
          </a:p>
        </p:txBody>
      </p:sp>
      <p:sp>
        <p:nvSpPr>
          <p:cNvPr id="17" name="Rectangle 16"/>
          <p:cNvSpPr/>
          <p:nvPr/>
        </p:nvSpPr>
        <p:spPr>
          <a:xfrm>
            <a:off x="678180" y="9296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0</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19" name="Rectangle 18"/>
          <p:cNvSpPr/>
          <p:nvPr/>
        </p:nvSpPr>
        <p:spPr>
          <a:xfrm>
            <a:off x="678180" y="13106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1</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0" name="Rectangle 19"/>
          <p:cNvSpPr/>
          <p:nvPr/>
        </p:nvSpPr>
        <p:spPr>
          <a:xfrm>
            <a:off x="678180" y="183642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2</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1" name="Rectangle 20"/>
          <p:cNvSpPr/>
          <p:nvPr/>
        </p:nvSpPr>
        <p:spPr>
          <a:xfrm>
            <a:off x="678180" y="22250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3</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2" name="Rectangle 21"/>
          <p:cNvSpPr/>
          <p:nvPr/>
        </p:nvSpPr>
        <p:spPr>
          <a:xfrm>
            <a:off x="678180" y="278130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4</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3" name="Rectangle 22"/>
          <p:cNvSpPr/>
          <p:nvPr/>
        </p:nvSpPr>
        <p:spPr>
          <a:xfrm>
            <a:off x="678180" y="318516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5</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18" name="Rectangle 17"/>
          <p:cNvSpPr/>
          <p:nvPr/>
        </p:nvSpPr>
        <p:spPr>
          <a:xfrm>
            <a:off x="1447800" y="929640"/>
            <a:ext cx="5250180" cy="381000"/>
          </a:xfrm>
          <a:prstGeom prst="rect">
            <a:avLst/>
          </a:prstGeom>
          <a:gradFill>
            <a:gsLst>
              <a:gs pos="0">
                <a:schemeClr val="accent1">
                  <a:tint val="100000"/>
                  <a:shade val="100000"/>
                  <a:satMod val="130000"/>
                  <a:alpha val="46000"/>
                </a:schemeClr>
              </a:gs>
              <a:gs pos="100000">
                <a:schemeClr val="accent1">
                  <a:tint val="50000"/>
                  <a:shade val="100000"/>
                  <a:satMod val="350000"/>
                  <a:alpha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p:cNvSpPr/>
          <p:nvPr/>
        </p:nvSpPr>
        <p:spPr>
          <a:xfrm>
            <a:off x="1447800" y="1295400"/>
            <a:ext cx="1295400" cy="381000"/>
          </a:xfrm>
          <a:prstGeom prst="rect">
            <a:avLst/>
          </a:prstGeom>
          <a:gradFill>
            <a:gsLst>
              <a:gs pos="0">
                <a:schemeClr val="accent1">
                  <a:tint val="100000"/>
                  <a:shade val="100000"/>
                  <a:satMod val="130000"/>
                  <a:alpha val="46000"/>
                </a:schemeClr>
              </a:gs>
              <a:gs pos="100000">
                <a:schemeClr val="accent1">
                  <a:tint val="50000"/>
                  <a:shade val="100000"/>
                  <a:satMod val="350000"/>
                  <a:alpha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p:cNvSpPr/>
          <p:nvPr/>
        </p:nvSpPr>
        <p:spPr>
          <a:xfrm>
            <a:off x="1447800" y="1318260"/>
            <a:ext cx="525018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26" name="Rectangle 25"/>
          <p:cNvSpPr/>
          <p:nvPr/>
        </p:nvSpPr>
        <p:spPr>
          <a:xfrm>
            <a:off x="1447800" y="1851660"/>
            <a:ext cx="5250180" cy="381000"/>
          </a:xfrm>
          <a:prstGeom prst="rect">
            <a:avLst/>
          </a:prstGeom>
          <a:gradFill>
            <a:gsLst>
              <a:gs pos="0">
                <a:schemeClr val="accent1">
                  <a:tint val="100000"/>
                  <a:shade val="100000"/>
                  <a:satMod val="130000"/>
                  <a:alpha val="46000"/>
                </a:schemeClr>
              </a:gs>
              <a:gs pos="100000">
                <a:schemeClr val="accent1">
                  <a:tint val="50000"/>
                  <a:shade val="100000"/>
                  <a:satMod val="350000"/>
                  <a:alpha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Rectangle 29"/>
          <p:cNvSpPr/>
          <p:nvPr/>
        </p:nvSpPr>
        <p:spPr>
          <a:xfrm>
            <a:off x="1447800" y="224028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1" name="Rectangle 30"/>
          <p:cNvSpPr/>
          <p:nvPr/>
        </p:nvSpPr>
        <p:spPr>
          <a:xfrm>
            <a:off x="1447800" y="278892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2" name="Rectangle 31"/>
          <p:cNvSpPr/>
          <p:nvPr/>
        </p:nvSpPr>
        <p:spPr>
          <a:xfrm>
            <a:off x="1447800" y="318516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3" name="Rectangle 32"/>
          <p:cNvSpPr/>
          <p:nvPr/>
        </p:nvSpPr>
        <p:spPr>
          <a:xfrm>
            <a:off x="1447800" y="929640"/>
            <a:ext cx="152400" cy="3810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34" name="Rectangle 33"/>
          <p:cNvSpPr/>
          <p:nvPr/>
        </p:nvSpPr>
        <p:spPr>
          <a:xfrm>
            <a:off x="1600200" y="929640"/>
            <a:ext cx="381000" cy="3810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solidFill>
                <a:srgbClr val="DDDDDD"/>
              </a:solidFill>
            </a:endParaRPr>
          </a:p>
        </p:txBody>
      </p:sp>
      <p:sp>
        <p:nvSpPr>
          <p:cNvPr id="35" name="Rectangle 34"/>
          <p:cNvSpPr/>
          <p:nvPr/>
        </p:nvSpPr>
        <p:spPr>
          <a:xfrm>
            <a:off x="1981200" y="929640"/>
            <a:ext cx="152400" cy="381000"/>
          </a:xfrm>
          <a:prstGeom prst="rect">
            <a:avLst/>
          </a:prstGeom>
          <a:gradFill flip="none" rotWithShape="1">
            <a:gsLst>
              <a:gs pos="0">
                <a:schemeClr val="accent5">
                  <a:lumMod val="50000"/>
                </a:schemeClr>
              </a:gs>
              <a:gs pos="100000">
                <a:schemeClr val="accent5">
                  <a:lumMod val="40000"/>
                  <a:lumOff val="60000"/>
                </a:schemeClr>
              </a:gs>
            </a:gsLst>
            <a:lin ang="16200000" scaled="1"/>
            <a:tileRect/>
          </a:gra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solidFill>
                <a:srgbClr val="DDDDDD"/>
              </a:solidFill>
            </a:endParaRPr>
          </a:p>
        </p:txBody>
      </p:sp>
      <p:sp>
        <p:nvSpPr>
          <p:cNvPr id="36" name="Rectangle 35"/>
          <p:cNvSpPr/>
          <p:nvPr/>
        </p:nvSpPr>
        <p:spPr>
          <a:xfrm>
            <a:off x="2141220" y="929640"/>
            <a:ext cx="155448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7" name="Rectangle 36"/>
          <p:cNvSpPr/>
          <p:nvPr/>
        </p:nvSpPr>
        <p:spPr>
          <a:xfrm>
            <a:off x="3699510" y="929640"/>
            <a:ext cx="110109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8" name="Rectangle 37"/>
          <p:cNvSpPr/>
          <p:nvPr/>
        </p:nvSpPr>
        <p:spPr>
          <a:xfrm>
            <a:off x="4800600" y="929640"/>
            <a:ext cx="8382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9" name="Rectangle 38"/>
          <p:cNvSpPr/>
          <p:nvPr/>
        </p:nvSpPr>
        <p:spPr>
          <a:xfrm>
            <a:off x="5638800" y="929640"/>
            <a:ext cx="1524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41" name="Rectangle 40"/>
          <p:cNvSpPr/>
          <p:nvPr/>
        </p:nvSpPr>
        <p:spPr>
          <a:xfrm>
            <a:off x="6240780" y="929640"/>
            <a:ext cx="4572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42" name="Rectangle 41"/>
          <p:cNvSpPr/>
          <p:nvPr/>
        </p:nvSpPr>
        <p:spPr>
          <a:xfrm>
            <a:off x="1447800" y="185166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43" name="Rectangle 42"/>
          <p:cNvSpPr/>
          <p:nvPr/>
        </p:nvSpPr>
        <p:spPr>
          <a:xfrm>
            <a:off x="5791200" y="929640"/>
            <a:ext cx="4572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Tree>
    <p:extLst>
      <p:ext uri="{BB962C8B-B14F-4D97-AF65-F5344CB8AC3E}">
        <p14:creationId xmlns:p14="http://schemas.microsoft.com/office/powerpoint/2010/main" val="3492206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p:cNvPicPr>
            <a:picLocks noChangeAspect="1"/>
          </p:cNvPicPr>
          <p:nvPr/>
        </p:nvPicPr>
        <p:blipFill>
          <a:blip r:embed="rId3" cstate="print">
            <a:extLst>
              <a:ext uri="{BEBA8EAE-BF5A-486C-A8C5-ECC9F3942E4B}">
                <a14:imgProps xmlns:a14="http://schemas.microsoft.com/office/drawing/2010/main">
                  <a14:imgLayer r:embed="rId4">
                    <a14:imgEffect>
                      <a14:sharpenSoften amount="-44000"/>
                    </a14:imgEffect>
                  </a14:imgLayer>
                </a14:imgProps>
              </a:ext>
              <a:ext uri="{28A0092B-C50C-407E-A947-70E740481C1C}">
                <a14:useLocalDpi xmlns:a14="http://schemas.microsoft.com/office/drawing/2010/main"/>
              </a:ext>
            </a:extLst>
          </a:blip>
          <a:stretch>
            <a:fillRect/>
          </a:stretch>
        </p:blipFill>
        <p:spPr bwMode="auto">
          <a:xfrm>
            <a:off x="0" y="-19050"/>
            <a:ext cx="7315200" cy="411480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solidFill>
                  <a:schemeClr val="bg2">
                    <a:lumMod val="10000"/>
                    <a:lumOff val="90000"/>
                  </a:schemeClr>
                </a:solidFill>
              </a:rPr>
              <a:t>More than pretty pixels</a:t>
            </a:r>
          </a:p>
        </p:txBody>
      </p:sp>
      <p:sp>
        <p:nvSpPr>
          <p:cNvPr id="3" name="Content Placeholder 2"/>
          <p:cNvSpPr>
            <a:spLocks noGrp="1"/>
          </p:cNvSpPr>
          <p:nvPr>
            <p:ph idx="1"/>
          </p:nvPr>
        </p:nvSpPr>
        <p:spPr>
          <a:xfrm>
            <a:off x="244475" y="762001"/>
            <a:ext cx="3336925" cy="3124200"/>
          </a:xfrm>
        </p:spPr>
        <p:txBody>
          <a:bodyPr/>
          <a:lstStyle/>
          <a:p>
            <a:r>
              <a:rPr lang="en-US" dirty="0" smtClean="0">
                <a:solidFill>
                  <a:schemeClr val="tx2">
                    <a:lumMod val="20000"/>
                    <a:lumOff val="80000"/>
                  </a:schemeClr>
                </a:solidFill>
              </a:rPr>
              <a:t>AI perception</a:t>
            </a:r>
          </a:p>
          <a:p>
            <a:r>
              <a:rPr lang="en-US" dirty="0" smtClean="0">
                <a:solidFill>
                  <a:schemeClr val="tx2">
                    <a:lumMod val="20000"/>
                    <a:lumOff val="80000"/>
                  </a:schemeClr>
                </a:solidFill>
              </a:rPr>
              <a:t>Activation</a:t>
            </a:r>
          </a:p>
          <a:p>
            <a:r>
              <a:rPr lang="en-US" dirty="0" smtClean="0">
                <a:solidFill>
                  <a:schemeClr val="tx2">
                    <a:lumMod val="20000"/>
                    <a:lumOff val="80000"/>
                  </a:schemeClr>
                </a:solidFill>
              </a:rPr>
              <a:t>Object Attachment</a:t>
            </a:r>
          </a:p>
          <a:p>
            <a:r>
              <a:rPr lang="en-US" dirty="0" smtClean="0">
                <a:solidFill>
                  <a:schemeClr val="tx2">
                    <a:lumMod val="20000"/>
                    <a:lumOff val="80000"/>
                  </a:schemeClr>
                </a:solidFill>
              </a:rPr>
              <a:t>Audibility</a:t>
            </a:r>
          </a:p>
          <a:p>
            <a:r>
              <a:rPr lang="en-US" dirty="0" smtClean="0">
                <a:solidFill>
                  <a:schemeClr val="tx2">
                    <a:lumMod val="20000"/>
                    <a:lumOff val="80000"/>
                  </a:schemeClr>
                </a:solidFill>
              </a:rPr>
              <a:t>Caching/Paging</a:t>
            </a:r>
          </a:p>
          <a:p>
            <a:endParaRPr lang="en-US" dirty="0" smtClean="0">
              <a:solidFill>
                <a:schemeClr val="tx2">
                  <a:lumMod val="20000"/>
                  <a:lumOff val="80000"/>
                </a:schemeClr>
              </a:solidFill>
            </a:endParaRPr>
          </a:p>
          <a:p>
            <a:endParaRPr lang="en-US" dirty="0" smtClean="0">
              <a:solidFill>
                <a:schemeClr val="tx2">
                  <a:lumMod val="20000"/>
                  <a:lumOff val="80000"/>
                </a:schemeClr>
              </a:solidFill>
            </a:endParaRPr>
          </a:p>
          <a:p>
            <a:endParaRPr lang="en-US" dirty="0" smtClean="0">
              <a:solidFill>
                <a:schemeClr val="tx2">
                  <a:lumMod val="20000"/>
                  <a:lumOff val="80000"/>
                </a:schemeClr>
              </a:solidFill>
            </a:endParaRPr>
          </a:p>
          <a:p>
            <a:endParaRPr lang="en-US" dirty="0">
              <a:solidFill>
                <a:schemeClr val="tx2">
                  <a:lumMod val="20000"/>
                  <a:lumOff val="80000"/>
                </a:schemeClr>
              </a:solidFill>
            </a:endParaRPr>
          </a:p>
        </p:txBody>
      </p:sp>
      <p:sp>
        <p:nvSpPr>
          <p:cNvPr id="4" name="Content Placeholder 2"/>
          <p:cNvSpPr txBox="1">
            <a:spLocks/>
          </p:cNvSpPr>
          <p:nvPr/>
        </p:nvSpPr>
        <p:spPr bwMode="auto">
          <a:xfrm>
            <a:off x="3721100" y="762000"/>
            <a:ext cx="3336925" cy="3124200"/>
          </a:xfrm>
          <a:prstGeom prst="rect">
            <a:avLst/>
          </a:prstGeom>
          <a:noFill/>
          <a:ln w="9525">
            <a:noFill/>
            <a:miter lim="800000"/>
            <a:headEnd/>
            <a:tailEnd/>
          </a:ln>
          <a:effectLst/>
        </p:spPr>
        <p:txBody>
          <a:bodyPr vert="horz" wrap="square" lIns="73152" tIns="36576" rIns="73152" bIns="36576" numCol="1" anchor="t" anchorCtr="0" compatLnSpc="1">
            <a:prstTxWarp prst="textNoShape">
              <a:avLst/>
            </a:prstTxWarp>
          </a:bodyPr>
          <a:lstStyle>
            <a:lvl1pPr marL="273050" indent="-273050" algn="l" rtl="0" eaLnBrk="0" fontAlgn="base" hangingPunct="0">
              <a:lnSpc>
                <a:spcPct val="110000"/>
              </a:lnSpc>
              <a:spcBef>
                <a:spcPts val="475"/>
              </a:spcBef>
              <a:spcAft>
                <a:spcPts val="475"/>
              </a:spcAft>
              <a:buClr>
                <a:schemeClr val="accent6"/>
              </a:buClr>
              <a:buSzPct val="110000"/>
              <a:buChar char="•"/>
              <a:defRPr sz="2500">
                <a:solidFill>
                  <a:schemeClr val="tx1"/>
                </a:solidFill>
                <a:effectLst>
                  <a:outerShdw blurRad="50800" dist="38100" dir="2700000">
                    <a:srgbClr val="000000">
                      <a:alpha val="43000"/>
                    </a:srgbClr>
                  </a:outerShdw>
                </a:effectLst>
                <a:latin typeface="+mn-lt"/>
                <a:ea typeface="ＭＳ Ｐゴシック" pitchFamily="-108" charset="-128"/>
                <a:cs typeface="ＭＳ Ｐゴシック" pitchFamily="-108" charset="-128"/>
              </a:defRPr>
            </a:lvl1pPr>
            <a:lvl2pPr marL="593725" indent="-228600" algn="l" rtl="0" eaLnBrk="0" fontAlgn="base" hangingPunct="0">
              <a:lnSpc>
                <a:spcPct val="110000"/>
              </a:lnSpc>
              <a:spcBef>
                <a:spcPts val="475"/>
              </a:spcBef>
              <a:spcAft>
                <a:spcPts val="475"/>
              </a:spcAft>
              <a:buClr>
                <a:schemeClr val="accent6"/>
              </a:buClr>
              <a:buSzPct val="110000"/>
              <a:buFont typeface="Arial" charset="0"/>
              <a:buChar char="–"/>
              <a:defRPr sz="2100">
                <a:solidFill>
                  <a:schemeClr val="tx1"/>
                </a:solidFill>
                <a:effectLst>
                  <a:outerShdw blurRad="50800" dist="38100" dir="2700000">
                    <a:srgbClr val="000000">
                      <a:alpha val="43000"/>
                    </a:srgbClr>
                  </a:outerShdw>
                </a:effectLst>
                <a:latin typeface="+mn-lt"/>
                <a:ea typeface="ＭＳ Ｐゴシック" pitchFamily="-108" charset="-128"/>
              </a:defRPr>
            </a:lvl2pPr>
            <a:lvl3pPr marL="914400" indent="-182563" algn="l" rtl="0" eaLnBrk="0" fontAlgn="base" hangingPunct="0">
              <a:lnSpc>
                <a:spcPct val="110000"/>
              </a:lnSpc>
              <a:spcBef>
                <a:spcPts val="475"/>
              </a:spcBef>
              <a:spcAft>
                <a:spcPts val="475"/>
              </a:spcAft>
              <a:buClr>
                <a:schemeClr val="accent6"/>
              </a:buClr>
              <a:buSzPct val="110000"/>
              <a:buChar char="•"/>
              <a:defRPr sz="1700">
                <a:solidFill>
                  <a:schemeClr val="tx1"/>
                </a:solidFill>
                <a:effectLst>
                  <a:outerShdw blurRad="50800" dist="38100" dir="2700000">
                    <a:srgbClr val="000000">
                      <a:alpha val="43000"/>
                    </a:srgbClr>
                  </a:outerShdw>
                </a:effectLst>
                <a:latin typeface="+mn-lt"/>
                <a:ea typeface="ＭＳ Ｐゴシック" pitchFamily="-108" charset="-128"/>
              </a:defRPr>
            </a:lvl3pPr>
            <a:lvl4pPr marL="1279525"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outerShdw blurRad="50800" dist="38100" dir="2700000">
                    <a:srgbClr val="000000">
                      <a:alpha val="43000"/>
                    </a:srgbClr>
                  </a:outerShdw>
                </a:effectLst>
                <a:latin typeface="+mn-lt"/>
                <a:ea typeface="ＭＳ Ｐゴシック" pitchFamily="-108" charset="-128"/>
              </a:defRPr>
            </a:lvl4pPr>
            <a:lvl5pPr marL="1644650"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outerShdw blurRad="50800" dist="38100" dir="2700000">
                    <a:srgbClr val="000000">
                      <a:alpha val="43000"/>
                    </a:srgbClr>
                  </a:outerShdw>
                </a:effectLst>
                <a:latin typeface="+mn-lt"/>
                <a:ea typeface="ＭＳ Ｐゴシック" pitchFamily="-108" charset="-128"/>
              </a:defRPr>
            </a:lvl5pPr>
            <a:lvl6pPr marL="201168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6pPr>
            <a:lvl7pPr marL="237744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7pPr>
            <a:lvl8pPr marL="274320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8pPr>
            <a:lvl9pPr marL="310896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9pPr>
          </a:lstStyle>
          <a:p>
            <a:r>
              <a:rPr lang="en-US" dirty="0" smtClean="0">
                <a:solidFill>
                  <a:schemeClr val="tx2">
                    <a:lumMod val="20000"/>
                    <a:lumOff val="80000"/>
                  </a:schemeClr>
                </a:solidFill>
              </a:rPr>
              <a:t>Path-finding</a:t>
            </a:r>
          </a:p>
          <a:p>
            <a:r>
              <a:rPr lang="en-US" dirty="0" smtClean="0">
                <a:solidFill>
                  <a:schemeClr val="tx2">
                    <a:lumMod val="20000"/>
                    <a:lumOff val="80000"/>
                  </a:schemeClr>
                </a:solidFill>
              </a:rPr>
              <a:t>Collision/Physics</a:t>
            </a:r>
          </a:p>
          <a:p>
            <a:r>
              <a:rPr lang="en-US" sz="2400" b="1" dirty="0" smtClean="0">
                <a:solidFill>
                  <a:schemeClr val="accent3">
                    <a:lumMod val="40000"/>
                    <a:lumOff val="60000"/>
                  </a:schemeClr>
                </a:solidFill>
              </a:rPr>
              <a:t>Visibility</a:t>
            </a:r>
          </a:p>
          <a:p>
            <a:r>
              <a:rPr lang="en-US" sz="2400" b="1" dirty="0" smtClean="0">
                <a:solidFill>
                  <a:schemeClr val="accent3">
                    <a:lumMod val="40000"/>
                    <a:lumOff val="60000"/>
                  </a:schemeClr>
                </a:solidFill>
              </a:rPr>
              <a:t>Spatial Connectivity</a:t>
            </a:r>
          </a:p>
          <a:p>
            <a:r>
              <a:rPr lang="en-US" sz="2400" b="1" dirty="0" smtClean="0">
                <a:solidFill>
                  <a:schemeClr val="accent3">
                    <a:lumMod val="40000"/>
                    <a:lumOff val="60000"/>
                  </a:schemeClr>
                </a:solidFill>
              </a:rPr>
              <a:t>Rendering</a:t>
            </a:r>
          </a:p>
          <a:p>
            <a:endParaRPr lang="en-US" dirty="0" smtClean="0">
              <a:solidFill>
                <a:schemeClr val="tx2">
                  <a:lumMod val="20000"/>
                  <a:lumOff val="80000"/>
                </a:schemeClr>
              </a:solidFill>
            </a:endParaRPr>
          </a:p>
          <a:p>
            <a:endParaRPr lang="en-US" dirty="0" smtClean="0">
              <a:solidFill>
                <a:schemeClr val="tx2">
                  <a:lumMod val="20000"/>
                  <a:lumOff val="80000"/>
                </a:schemeClr>
              </a:solidFill>
            </a:endParaRPr>
          </a:p>
          <a:p>
            <a:endParaRPr lang="en-US" dirty="0">
              <a:solidFill>
                <a:schemeClr val="tx2">
                  <a:lumMod val="20000"/>
                  <a:lumOff val="80000"/>
                </a:schemeClr>
              </a:solidFill>
            </a:endParaRPr>
          </a:p>
        </p:txBody>
      </p:sp>
    </p:spTree>
    <p:extLst>
      <p:ext uri="{BB962C8B-B14F-4D97-AF65-F5344CB8AC3E}">
        <p14:creationId xmlns:p14="http://schemas.microsoft.com/office/powerpoint/2010/main" val="27362898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000.jpg"/>
          <p:cNvPicPr>
            <a:picLocks noChangeAspect="1"/>
          </p:cNvPicPr>
          <p:nvPr/>
        </p:nvPicPr>
        <p:blipFill>
          <a:blip r:embed="rId3" cstate="print">
            <a:extLst>
              <a:ext uri="{BEBA8EAE-BF5A-486C-A8C5-ECC9F3942E4B}">
                <a14:imgProps xmlns:a14="http://schemas.microsoft.com/office/drawing/2010/main">
                  <a14:imgLayer r:embed="rId4">
                    <a14:imgEffect>
                      <a14:sharpenSoften amount="-69000"/>
                    </a14:imgEffect>
                    <a14:imgEffect>
                      <a14:brightnessContrast bright="-50000" contrast="-68000"/>
                    </a14:imgEffect>
                  </a14:imgLayer>
                </a14:imgProps>
              </a:ext>
            </a:extLst>
          </a:blip>
          <a:stretch>
            <a:fillRect/>
          </a:stretch>
        </p:blipFill>
        <p:spPr>
          <a:xfrm>
            <a:off x="0" y="0"/>
            <a:ext cx="9753600" cy="5486400"/>
          </a:xfrm>
          <a:prstGeom prst="rect">
            <a:avLst/>
          </a:prstGeom>
        </p:spPr>
      </p:pic>
      <p:sp>
        <p:nvSpPr>
          <p:cNvPr id="2" name="Title 1"/>
          <p:cNvSpPr>
            <a:spLocks noGrp="1"/>
          </p:cNvSpPr>
          <p:nvPr>
            <p:ph type="title"/>
          </p:nvPr>
        </p:nvSpPr>
        <p:spPr/>
        <p:txBody>
          <a:bodyPr/>
          <a:lstStyle/>
          <a:p>
            <a:r>
              <a:rPr lang="en-US" dirty="0" smtClean="0">
                <a:solidFill>
                  <a:srgbClr val="EAEAEA"/>
                </a:solidFill>
              </a:rPr>
              <a:t>Halo Reach: Simulation Thread (MP)</a:t>
            </a:r>
            <a:endParaRPr lang="en-US" dirty="0">
              <a:solidFill>
                <a:srgbClr val="EAEAEA"/>
              </a:solidFill>
            </a:endParaRPr>
          </a:p>
        </p:txBody>
      </p:sp>
      <p:sp>
        <p:nvSpPr>
          <p:cNvPr id="3" name="Rectangle 2"/>
          <p:cNvSpPr/>
          <p:nvPr/>
        </p:nvSpPr>
        <p:spPr>
          <a:xfrm>
            <a:off x="457200" y="685800"/>
            <a:ext cx="6477000" cy="3124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678180" y="92964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Simulation loop: 75-100%</a:t>
            </a:r>
            <a:endParaRPr lang="en-US" dirty="0"/>
          </a:p>
        </p:txBody>
      </p:sp>
      <p:sp>
        <p:nvSpPr>
          <p:cNvPr id="12" name="Rectangle 11"/>
          <p:cNvSpPr/>
          <p:nvPr/>
        </p:nvSpPr>
        <p:spPr>
          <a:xfrm>
            <a:off x="678180" y="131064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Job kernel: 20-30%</a:t>
            </a:r>
            <a:endParaRPr lang="en-US" dirty="0"/>
          </a:p>
        </p:txBody>
      </p:sp>
      <p:sp>
        <p:nvSpPr>
          <p:cNvPr id="13" name="Rectangle 12"/>
          <p:cNvSpPr/>
          <p:nvPr/>
        </p:nvSpPr>
        <p:spPr>
          <a:xfrm>
            <a:off x="678180" y="185166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Render loop: 70-100%</a:t>
            </a:r>
            <a:endParaRPr lang="en-US" dirty="0"/>
          </a:p>
        </p:txBody>
      </p:sp>
      <p:sp>
        <p:nvSpPr>
          <p:cNvPr id="14" name="Rectangle 13"/>
          <p:cNvSpPr/>
          <p:nvPr/>
        </p:nvSpPr>
        <p:spPr>
          <a:xfrm>
            <a:off x="678180" y="223266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Audio loop: 50-80%</a:t>
            </a:r>
            <a:endParaRPr lang="en-US" dirty="0"/>
          </a:p>
        </p:txBody>
      </p:sp>
      <p:sp>
        <p:nvSpPr>
          <p:cNvPr id="15" name="Rectangle 14"/>
          <p:cNvSpPr/>
          <p:nvPr/>
        </p:nvSpPr>
        <p:spPr>
          <a:xfrm>
            <a:off x="678180" y="279654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Job kernel, debug logging: 20-30%</a:t>
            </a:r>
            <a:endParaRPr lang="en-US" dirty="0"/>
          </a:p>
        </p:txBody>
      </p:sp>
      <p:sp>
        <p:nvSpPr>
          <p:cNvPr id="16" name="Rectangle 15"/>
          <p:cNvSpPr/>
          <p:nvPr/>
        </p:nvSpPr>
        <p:spPr>
          <a:xfrm>
            <a:off x="678180" y="318516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r"/>
            <a:r>
              <a:rPr lang="en-US" sz="1250" dirty="0" smtClean="0"/>
              <a:t>Async tasks, socket polling, </a:t>
            </a:r>
            <a:r>
              <a:rPr lang="en-US" sz="1250" dirty="0" err="1" smtClean="0"/>
              <a:t>misc</a:t>
            </a:r>
            <a:r>
              <a:rPr lang="en-US" sz="1250" dirty="0" smtClean="0"/>
              <a:t>: 10-30% with bursts of 100% utilization</a:t>
            </a:r>
            <a:endParaRPr lang="en-US" sz="1250" dirty="0"/>
          </a:p>
        </p:txBody>
      </p:sp>
      <p:sp>
        <p:nvSpPr>
          <p:cNvPr id="17" name="Rectangle 16"/>
          <p:cNvSpPr/>
          <p:nvPr/>
        </p:nvSpPr>
        <p:spPr>
          <a:xfrm>
            <a:off x="678180" y="9296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0</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19" name="Rectangle 18"/>
          <p:cNvSpPr/>
          <p:nvPr/>
        </p:nvSpPr>
        <p:spPr>
          <a:xfrm>
            <a:off x="678180" y="13106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1</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0" name="Rectangle 19"/>
          <p:cNvSpPr/>
          <p:nvPr/>
        </p:nvSpPr>
        <p:spPr>
          <a:xfrm>
            <a:off x="678180" y="183642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2</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1" name="Rectangle 20"/>
          <p:cNvSpPr/>
          <p:nvPr/>
        </p:nvSpPr>
        <p:spPr>
          <a:xfrm>
            <a:off x="678180" y="22250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3</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2" name="Rectangle 21"/>
          <p:cNvSpPr/>
          <p:nvPr/>
        </p:nvSpPr>
        <p:spPr>
          <a:xfrm>
            <a:off x="678180" y="278130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4</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3" name="Rectangle 22"/>
          <p:cNvSpPr/>
          <p:nvPr/>
        </p:nvSpPr>
        <p:spPr>
          <a:xfrm>
            <a:off x="678180" y="318516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5</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18" name="Rectangle 17"/>
          <p:cNvSpPr/>
          <p:nvPr/>
        </p:nvSpPr>
        <p:spPr>
          <a:xfrm>
            <a:off x="1447800" y="929640"/>
            <a:ext cx="5250180" cy="381000"/>
          </a:xfrm>
          <a:prstGeom prst="rect">
            <a:avLst/>
          </a:prstGeom>
          <a:gradFill>
            <a:gsLst>
              <a:gs pos="0">
                <a:schemeClr val="accent1">
                  <a:tint val="100000"/>
                  <a:shade val="100000"/>
                  <a:satMod val="130000"/>
                  <a:alpha val="46000"/>
                </a:schemeClr>
              </a:gs>
              <a:gs pos="100000">
                <a:schemeClr val="accent1">
                  <a:tint val="50000"/>
                  <a:shade val="100000"/>
                  <a:satMod val="350000"/>
                  <a:alpha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p:cNvSpPr/>
          <p:nvPr/>
        </p:nvSpPr>
        <p:spPr>
          <a:xfrm>
            <a:off x="1447800" y="1295400"/>
            <a:ext cx="1295400" cy="381000"/>
          </a:xfrm>
          <a:prstGeom prst="rect">
            <a:avLst/>
          </a:prstGeom>
          <a:gradFill>
            <a:gsLst>
              <a:gs pos="0">
                <a:schemeClr val="accent1">
                  <a:tint val="100000"/>
                  <a:shade val="100000"/>
                  <a:satMod val="130000"/>
                  <a:alpha val="46000"/>
                </a:schemeClr>
              </a:gs>
              <a:gs pos="100000">
                <a:schemeClr val="accent1">
                  <a:tint val="50000"/>
                  <a:shade val="100000"/>
                  <a:satMod val="350000"/>
                  <a:alpha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p:cNvSpPr/>
          <p:nvPr/>
        </p:nvSpPr>
        <p:spPr>
          <a:xfrm>
            <a:off x="1447800" y="1318260"/>
            <a:ext cx="525018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26" name="Rectangle 25"/>
          <p:cNvSpPr/>
          <p:nvPr/>
        </p:nvSpPr>
        <p:spPr>
          <a:xfrm>
            <a:off x="1447800" y="1851660"/>
            <a:ext cx="5250180" cy="381000"/>
          </a:xfrm>
          <a:prstGeom prst="rect">
            <a:avLst/>
          </a:prstGeom>
          <a:gradFill>
            <a:gsLst>
              <a:gs pos="0">
                <a:schemeClr val="accent1">
                  <a:tint val="100000"/>
                  <a:shade val="100000"/>
                  <a:satMod val="130000"/>
                  <a:alpha val="46000"/>
                </a:schemeClr>
              </a:gs>
              <a:gs pos="100000">
                <a:schemeClr val="accent1">
                  <a:tint val="50000"/>
                  <a:shade val="100000"/>
                  <a:satMod val="350000"/>
                  <a:alpha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Rectangle 29"/>
          <p:cNvSpPr/>
          <p:nvPr/>
        </p:nvSpPr>
        <p:spPr>
          <a:xfrm>
            <a:off x="1447800" y="224028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1" name="Rectangle 30"/>
          <p:cNvSpPr/>
          <p:nvPr/>
        </p:nvSpPr>
        <p:spPr>
          <a:xfrm>
            <a:off x="1447800" y="278892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2" name="Rectangle 31"/>
          <p:cNvSpPr/>
          <p:nvPr/>
        </p:nvSpPr>
        <p:spPr>
          <a:xfrm>
            <a:off x="1447800" y="318516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3" name="Rectangle 32"/>
          <p:cNvSpPr/>
          <p:nvPr/>
        </p:nvSpPr>
        <p:spPr>
          <a:xfrm>
            <a:off x="1447800" y="929640"/>
            <a:ext cx="152400" cy="3810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34" name="Rectangle 33"/>
          <p:cNvSpPr/>
          <p:nvPr/>
        </p:nvSpPr>
        <p:spPr>
          <a:xfrm>
            <a:off x="1600200" y="929640"/>
            <a:ext cx="381000" cy="3810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solidFill>
                <a:srgbClr val="DDDDDD"/>
              </a:solidFill>
            </a:endParaRPr>
          </a:p>
        </p:txBody>
      </p:sp>
      <p:sp>
        <p:nvSpPr>
          <p:cNvPr id="35" name="Rectangle 34"/>
          <p:cNvSpPr/>
          <p:nvPr/>
        </p:nvSpPr>
        <p:spPr>
          <a:xfrm>
            <a:off x="1981200" y="929640"/>
            <a:ext cx="152400" cy="381000"/>
          </a:xfrm>
          <a:prstGeom prst="rect">
            <a:avLst/>
          </a:prstGeom>
          <a:gradFill flip="none" rotWithShape="1">
            <a:gsLst>
              <a:gs pos="0">
                <a:schemeClr val="accent5">
                  <a:lumMod val="50000"/>
                </a:schemeClr>
              </a:gs>
              <a:gs pos="100000">
                <a:schemeClr val="accent5">
                  <a:lumMod val="40000"/>
                  <a:lumOff val="60000"/>
                </a:schemeClr>
              </a:gs>
            </a:gsLst>
            <a:lin ang="16200000" scaled="1"/>
            <a:tileRect/>
          </a:gra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solidFill>
                <a:srgbClr val="DDDDDD"/>
              </a:solidFill>
            </a:endParaRPr>
          </a:p>
        </p:txBody>
      </p:sp>
      <p:sp>
        <p:nvSpPr>
          <p:cNvPr id="36" name="Rectangle 35"/>
          <p:cNvSpPr/>
          <p:nvPr/>
        </p:nvSpPr>
        <p:spPr>
          <a:xfrm>
            <a:off x="2141220" y="929640"/>
            <a:ext cx="1554480" cy="381000"/>
          </a:xfrm>
          <a:prstGeom prst="rect">
            <a:avLst/>
          </a:prstGeom>
          <a:solidFill>
            <a:srgbClr val="FFC000"/>
          </a:solidFill>
          <a:ln>
            <a:solidFill>
              <a:srgbClr val="FFFF00"/>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smtClean="0">
                <a:solidFill>
                  <a:schemeClr val="bg2"/>
                </a:solidFill>
              </a:rPr>
              <a:t>Object Update</a:t>
            </a:r>
            <a:endParaRPr lang="en-US" sz="1200" dirty="0">
              <a:solidFill>
                <a:schemeClr val="bg2"/>
              </a:solidFill>
            </a:endParaRPr>
          </a:p>
        </p:txBody>
      </p:sp>
      <p:sp>
        <p:nvSpPr>
          <p:cNvPr id="37" name="Rectangle 36"/>
          <p:cNvSpPr/>
          <p:nvPr/>
        </p:nvSpPr>
        <p:spPr>
          <a:xfrm>
            <a:off x="3699510" y="929640"/>
            <a:ext cx="110109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8" name="Rectangle 37"/>
          <p:cNvSpPr/>
          <p:nvPr/>
        </p:nvSpPr>
        <p:spPr>
          <a:xfrm>
            <a:off x="4800600" y="929640"/>
            <a:ext cx="8382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9" name="Rectangle 38"/>
          <p:cNvSpPr/>
          <p:nvPr/>
        </p:nvSpPr>
        <p:spPr>
          <a:xfrm>
            <a:off x="5638800" y="929640"/>
            <a:ext cx="1524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41" name="Rectangle 40"/>
          <p:cNvSpPr/>
          <p:nvPr/>
        </p:nvSpPr>
        <p:spPr>
          <a:xfrm>
            <a:off x="6240780" y="929640"/>
            <a:ext cx="4572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42" name="Rectangle 41"/>
          <p:cNvSpPr/>
          <p:nvPr/>
        </p:nvSpPr>
        <p:spPr>
          <a:xfrm>
            <a:off x="1447800" y="185166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43" name="Rectangle 42"/>
          <p:cNvSpPr/>
          <p:nvPr/>
        </p:nvSpPr>
        <p:spPr>
          <a:xfrm>
            <a:off x="5791200" y="929640"/>
            <a:ext cx="4572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Tree>
    <p:extLst>
      <p:ext uri="{BB962C8B-B14F-4D97-AF65-F5344CB8AC3E}">
        <p14:creationId xmlns:p14="http://schemas.microsoft.com/office/powerpoint/2010/main" val="418755556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000.jpg"/>
          <p:cNvPicPr>
            <a:picLocks noChangeAspect="1"/>
          </p:cNvPicPr>
          <p:nvPr/>
        </p:nvPicPr>
        <p:blipFill>
          <a:blip r:embed="rId3" cstate="print">
            <a:extLst>
              <a:ext uri="{BEBA8EAE-BF5A-486C-A8C5-ECC9F3942E4B}">
                <a14:imgProps xmlns:a14="http://schemas.microsoft.com/office/drawing/2010/main">
                  <a14:imgLayer r:embed="rId4">
                    <a14:imgEffect>
                      <a14:sharpenSoften amount="-69000"/>
                    </a14:imgEffect>
                    <a14:imgEffect>
                      <a14:brightnessContrast bright="-50000" contrast="-68000"/>
                    </a14:imgEffect>
                  </a14:imgLayer>
                </a14:imgProps>
              </a:ext>
            </a:extLst>
          </a:blip>
          <a:stretch>
            <a:fillRect/>
          </a:stretch>
        </p:blipFill>
        <p:spPr>
          <a:xfrm>
            <a:off x="0" y="0"/>
            <a:ext cx="9753600" cy="5486400"/>
          </a:xfrm>
          <a:prstGeom prst="rect">
            <a:avLst/>
          </a:prstGeom>
        </p:spPr>
      </p:pic>
      <p:sp>
        <p:nvSpPr>
          <p:cNvPr id="2" name="Title 1"/>
          <p:cNvSpPr>
            <a:spLocks noGrp="1"/>
          </p:cNvSpPr>
          <p:nvPr>
            <p:ph type="title"/>
          </p:nvPr>
        </p:nvSpPr>
        <p:spPr/>
        <p:txBody>
          <a:bodyPr/>
          <a:lstStyle/>
          <a:p>
            <a:r>
              <a:rPr lang="en-US" dirty="0" smtClean="0">
                <a:solidFill>
                  <a:srgbClr val="EAEAEA"/>
                </a:solidFill>
              </a:rPr>
              <a:t>Halo Reach: Simulation Thread (MP)</a:t>
            </a:r>
            <a:endParaRPr lang="en-US" dirty="0">
              <a:solidFill>
                <a:srgbClr val="EAEAEA"/>
              </a:solidFill>
            </a:endParaRPr>
          </a:p>
        </p:txBody>
      </p:sp>
      <p:sp>
        <p:nvSpPr>
          <p:cNvPr id="3" name="Rectangle 2"/>
          <p:cNvSpPr/>
          <p:nvPr/>
        </p:nvSpPr>
        <p:spPr>
          <a:xfrm>
            <a:off x="457200" y="685800"/>
            <a:ext cx="6477000" cy="3124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678180" y="92964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Simulation loop: 75-100%</a:t>
            </a:r>
            <a:endParaRPr lang="en-US" dirty="0"/>
          </a:p>
        </p:txBody>
      </p:sp>
      <p:sp>
        <p:nvSpPr>
          <p:cNvPr id="12" name="Rectangle 11"/>
          <p:cNvSpPr/>
          <p:nvPr/>
        </p:nvSpPr>
        <p:spPr>
          <a:xfrm>
            <a:off x="678180" y="131064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Job kernel: 20-30%</a:t>
            </a:r>
            <a:endParaRPr lang="en-US" dirty="0"/>
          </a:p>
        </p:txBody>
      </p:sp>
      <p:sp>
        <p:nvSpPr>
          <p:cNvPr id="13" name="Rectangle 12"/>
          <p:cNvSpPr/>
          <p:nvPr/>
        </p:nvSpPr>
        <p:spPr>
          <a:xfrm>
            <a:off x="678180" y="185166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Render loop: 70-100%</a:t>
            </a:r>
            <a:endParaRPr lang="en-US" dirty="0"/>
          </a:p>
        </p:txBody>
      </p:sp>
      <p:sp>
        <p:nvSpPr>
          <p:cNvPr id="14" name="Rectangle 13"/>
          <p:cNvSpPr/>
          <p:nvPr/>
        </p:nvSpPr>
        <p:spPr>
          <a:xfrm>
            <a:off x="678180" y="223266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Audio loop: 50-80%</a:t>
            </a:r>
            <a:endParaRPr lang="en-US" dirty="0"/>
          </a:p>
        </p:txBody>
      </p:sp>
      <p:sp>
        <p:nvSpPr>
          <p:cNvPr id="15" name="Rectangle 14"/>
          <p:cNvSpPr/>
          <p:nvPr/>
        </p:nvSpPr>
        <p:spPr>
          <a:xfrm>
            <a:off x="678180" y="279654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Job kernel, debug logging: 20-30%</a:t>
            </a:r>
            <a:endParaRPr lang="en-US" dirty="0"/>
          </a:p>
        </p:txBody>
      </p:sp>
      <p:sp>
        <p:nvSpPr>
          <p:cNvPr id="16" name="Rectangle 15"/>
          <p:cNvSpPr/>
          <p:nvPr/>
        </p:nvSpPr>
        <p:spPr>
          <a:xfrm>
            <a:off x="678180" y="318516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r"/>
            <a:r>
              <a:rPr lang="en-US" sz="1250" dirty="0" smtClean="0"/>
              <a:t>Async tasks, socket polling, </a:t>
            </a:r>
            <a:r>
              <a:rPr lang="en-US" sz="1250" dirty="0" err="1" smtClean="0"/>
              <a:t>misc</a:t>
            </a:r>
            <a:r>
              <a:rPr lang="en-US" sz="1250" dirty="0" smtClean="0"/>
              <a:t>: 10-30% with bursts of 100% utilization</a:t>
            </a:r>
            <a:endParaRPr lang="en-US" sz="1250" dirty="0"/>
          </a:p>
        </p:txBody>
      </p:sp>
      <p:sp>
        <p:nvSpPr>
          <p:cNvPr id="17" name="Rectangle 16"/>
          <p:cNvSpPr/>
          <p:nvPr/>
        </p:nvSpPr>
        <p:spPr>
          <a:xfrm>
            <a:off x="678180" y="9296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0</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19" name="Rectangle 18"/>
          <p:cNvSpPr/>
          <p:nvPr/>
        </p:nvSpPr>
        <p:spPr>
          <a:xfrm>
            <a:off x="678180" y="13106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1</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0" name="Rectangle 19"/>
          <p:cNvSpPr/>
          <p:nvPr/>
        </p:nvSpPr>
        <p:spPr>
          <a:xfrm>
            <a:off x="678180" y="183642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2</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1" name="Rectangle 20"/>
          <p:cNvSpPr/>
          <p:nvPr/>
        </p:nvSpPr>
        <p:spPr>
          <a:xfrm>
            <a:off x="678180" y="22250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3</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2" name="Rectangle 21"/>
          <p:cNvSpPr/>
          <p:nvPr/>
        </p:nvSpPr>
        <p:spPr>
          <a:xfrm>
            <a:off x="678180" y="278130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4</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3" name="Rectangle 22"/>
          <p:cNvSpPr/>
          <p:nvPr/>
        </p:nvSpPr>
        <p:spPr>
          <a:xfrm>
            <a:off x="678180" y="318516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5</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18" name="Rectangle 17"/>
          <p:cNvSpPr/>
          <p:nvPr/>
        </p:nvSpPr>
        <p:spPr>
          <a:xfrm>
            <a:off x="1447800" y="929640"/>
            <a:ext cx="5250180" cy="381000"/>
          </a:xfrm>
          <a:prstGeom prst="rect">
            <a:avLst/>
          </a:prstGeom>
          <a:gradFill>
            <a:gsLst>
              <a:gs pos="0">
                <a:schemeClr val="accent1">
                  <a:tint val="100000"/>
                  <a:shade val="100000"/>
                  <a:satMod val="130000"/>
                  <a:alpha val="46000"/>
                </a:schemeClr>
              </a:gs>
              <a:gs pos="100000">
                <a:schemeClr val="accent1">
                  <a:tint val="50000"/>
                  <a:shade val="100000"/>
                  <a:satMod val="350000"/>
                  <a:alpha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p:cNvSpPr/>
          <p:nvPr/>
        </p:nvSpPr>
        <p:spPr>
          <a:xfrm>
            <a:off x="1447800" y="1295400"/>
            <a:ext cx="1295400" cy="381000"/>
          </a:xfrm>
          <a:prstGeom prst="rect">
            <a:avLst/>
          </a:prstGeom>
          <a:gradFill>
            <a:gsLst>
              <a:gs pos="0">
                <a:schemeClr val="accent1">
                  <a:tint val="100000"/>
                  <a:shade val="100000"/>
                  <a:satMod val="130000"/>
                  <a:alpha val="46000"/>
                </a:schemeClr>
              </a:gs>
              <a:gs pos="100000">
                <a:schemeClr val="accent1">
                  <a:tint val="50000"/>
                  <a:shade val="100000"/>
                  <a:satMod val="350000"/>
                  <a:alpha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p:cNvSpPr/>
          <p:nvPr/>
        </p:nvSpPr>
        <p:spPr>
          <a:xfrm>
            <a:off x="1447800" y="1318260"/>
            <a:ext cx="525018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26" name="Rectangle 25"/>
          <p:cNvSpPr/>
          <p:nvPr/>
        </p:nvSpPr>
        <p:spPr>
          <a:xfrm>
            <a:off x="1447800" y="1851660"/>
            <a:ext cx="5250180" cy="381000"/>
          </a:xfrm>
          <a:prstGeom prst="rect">
            <a:avLst/>
          </a:prstGeom>
          <a:gradFill>
            <a:gsLst>
              <a:gs pos="0">
                <a:schemeClr val="accent1">
                  <a:tint val="100000"/>
                  <a:shade val="100000"/>
                  <a:satMod val="130000"/>
                  <a:alpha val="46000"/>
                </a:schemeClr>
              </a:gs>
              <a:gs pos="100000">
                <a:schemeClr val="accent1">
                  <a:tint val="50000"/>
                  <a:shade val="100000"/>
                  <a:satMod val="350000"/>
                  <a:alpha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Rectangle 29"/>
          <p:cNvSpPr/>
          <p:nvPr/>
        </p:nvSpPr>
        <p:spPr>
          <a:xfrm>
            <a:off x="1447800" y="224028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1" name="Rectangle 30"/>
          <p:cNvSpPr/>
          <p:nvPr/>
        </p:nvSpPr>
        <p:spPr>
          <a:xfrm>
            <a:off x="1447800" y="278892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2" name="Rectangle 31"/>
          <p:cNvSpPr/>
          <p:nvPr/>
        </p:nvSpPr>
        <p:spPr>
          <a:xfrm>
            <a:off x="1447800" y="318516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3" name="Rectangle 32"/>
          <p:cNvSpPr/>
          <p:nvPr/>
        </p:nvSpPr>
        <p:spPr>
          <a:xfrm>
            <a:off x="1447800" y="929640"/>
            <a:ext cx="152400" cy="3810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34" name="Rectangle 33"/>
          <p:cNvSpPr/>
          <p:nvPr/>
        </p:nvSpPr>
        <p:spPr>
          <a:xfrm>
            <a:off x="1600200" y="929640"/>
            <a:ext cx="381000" cy="3810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solidFill>
                <a:srgbClr val="DDDDDD"/>
              </a:solidFill>
            </a:endParaRPr>
          </a:p>
        </p:txBody>
      </p:sp>
      <p:sp>
        <p:nvSpPr>
          <p:cNvPr id="35" name="Rectangle 34"/>
          <p:cNvSpPr/>
          <p:nvPr/>
        </p:nvSpPr>
        <p:spPr>
          <a:xfrm>
            <a:off x="1981200" y="929640"/>
            <a:ext cx="152400" cy="381000"/>
          </a:xfrm>
          <a:prstGeom prst="rect">
            <a:avLst/>
          </a:prstGeom>
          <a:gradFill flip="none" rotWithShape="1">
            <a:gsLst>
              <a:gs pos="0">
                <a:schemeClr val="accent5">
                  <a:lumMod val="50000"/>
                </a:schemeClr>
              </a:gs>
              <a:gs pos="100000">
                <a:schemeClr val="accent5">
                  <a:lumMod val="40000"/>
                  <a:lumOff val="60000"/>
                </a:schemeClr>
              </a:gs>
            </a:gsLst>
            <a:lin ang="16200000" scaled="1"/>
            <a:tileRect/>
          </a:gra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solidFill>
                <a:srgbClr val="DDDDDD"/>
              </a:solidFill>
            </a:endParaRPr>
          </a:p>
        </p:txBody>
      </p:sp>
      <p:sp>
        <p:nvSpPr>
          <p:cNvPr id="36" name="Rectangle 35"/>
          <p:cNvSpPr/>
          <p:nvPr/>
        </p:nvSpPr>
        <p:spPr>
          <a:xfrm>
            <a:off x="2141220" y="929640"/>
            <a:ext cx="1554480" cy="381000"/>
          </a:xfrm>
          <a:prstGeom prst="rect">
            <a:avLst/>
          </a:prstGeom>
          <a:solidFill>
            <a:srgbClr val="FFC000"/>
          </a:solidFill>
          <a:ln>
            <a:solidFill>
              <a:srgbClr val="FFFF00"/>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smtClean="0">
                <a:solidFill>
                  <a:schemeClr val="bg2"/>
                </a:solidFill>
              </a:rPr>
              <a:t>Object Update</a:t>
            </a:r>
            <a:endParaRPr lang="en-US" sz="1200" dirty="0">
              <a:solidFill>
                <a:schemeClr val="bg2"/>
              </a:solidFill>
            </a:endParaRPr>
          </a:p>
        </p:txBody>
      </p:sp>
      <p:sp>
        <p:nvSpPr>
          <p:cNvPr id="37" name="Rectangle 36"/>
          <p:cNvSpPr/>
          <p:nvPr/>
        </p:nvSpPr>
        <p:spPr>
          <a:xfrm>
            <a:off x="3699510" y="929640"/>
            <a:ext cx="1101090" cy="381000"/>
          </a:xfrm>
          <a:prstGeom prst="rect">
            <a:avLst/>
          </a:prstGeom>
          <a:solidFill>
            <a:srgbClr val="92D05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100" dirty="0" smtClean="0">
                <a:solidFill>
                  <a:schemeClr val="bg2"/>
                </a:solidFill>
              </a:rPr>
              <a:t>Havok Update</a:t>
            </a:r>
            <a:endParaRPr lang="en-US" sz="1100" dirty="0">
              <a:solidFill>
                <a:schemeClr val="bg2"/>
              </a:solidFill>
            </a:endParaRPr>
          </a:p>
        </p:txBody>
      </p:sp>
      <p:sp>
        <p:nvSpPr>
          <p:cNvPr id="38" name="Rectangle 37"/>
          <p:cNvSpPr/>
          <p:nvPr/>
        </p:nvSpPr>
        <p:spPr>
          <a:xfrm>
            <a:off x="4800600" y="929640"/>
            <a:ext cx="8382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1200" dirty="0" err="1" smtClean="0">
                <a:solidFill>
                  <a:schemeClr val="bg2"/>
                </a:solidFill>
              </a:rPr>
              <a:t>Obj</a:t>
            </a:r>
            <a:r>
              <a:rPr lang="en-US" sz="1200" dirty="0" smtClean="0">
                <a:solidFill>
                  <a:schemeClr val="bg2"/>
                </a:solidFill>
              </a:rPr>
              <a:t> move</a:t>
            </a:r>
            <a:endParaRPr lang="en-US" sz="1200" dirty="0">
              <a:solidFill>
                <a:schemeClr val="bg2"/>
              </a:solidFill>
            </a:endParaRPr>
          </a:p>
        </p:txBody>
      </p:sp>
      <p:sp>
        <p:nvSpPr>
          <p:cNvPr id="39" name="Rectangle 38"/>
          <p:cNvSpPr/>
          <p:nvPr/>
        </p:nvSpPr>
        <p:spPr>
          <a:xfrm>
            <a:off x="5638800" y="929640"/>
            <a:ext cx="1524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41" name="Rectangle 40"/>
          <p:cNvSpPr/>
          <p:nvPr/>
        </p:nvSpPr>
        <p:spPr>
          <a:xfrm>
            <a:off x="6240780" y="929640"/>
            <a:ext cx="4572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42" name="Rectangle 41"/>
          <p:cNvSpPr/>
          <p:nvPr/>
        </p:nvSpPr>
        <p:spPr>
          <a:xfrm>
            <a:off x="1447800" y="185166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43" name="Rectangle 42"/>
          <p:cNvSpPr/>
          <p:nvPr/>
        </p:nvSpPr>
        <p:spPr>
          <a:xfrm>
            <a:off x="5791200" y="929640"/>
            <a:ext cx="4572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40" name="Rectangle 39"/>
          <p:cNvSpPr/>
          <p:nvPr/>
        </p:nvSpPr>
        <p:spPr>
          <a:xfrm>
            <a:off x="4800600" y="1318260"/>
            <a:ext cx="2286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44" name="Rectangle 43"/>
          <p:cNvSpPr/>
          <p:nvPr/>
        </p:nvSpPr>
        <p:spPr>
          <a:xfrm>
            <a:off x="5029200" y="131826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45" name="Rectangle 44"/>
          <p:cNvSpPr/>
          <p:nvPr/>
        </p:nvSpPr>
        <p:spPr>
          <a:xfrm>
            <a:off x="5143500" y="131826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46" name="Rectangle 45"/>
          <p:cNvSpPr/>
          <p:nvPr/>
        </p:nvSpPr>
        <p:spPr>
          <a:xfrm>
            <a:off x="5410200" y="131826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47" name="Rectangle 46"/>
          <p:cNvSpPr/>
          <p:nvPr/>
        </p:nvSpPr>
        <p:spPr>
          <a:xfrm>
            <a:off x="4876800" y="2804160"/>
            <a:ext cx="2286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48" name="Rectangle 47"/>
          <p:cNvSpPr/>
          <p:nvPr/>
        </p:nvSpPr>
        <p:spPr>
          <a:xfrm>
            <a:off x="5105400" y="280416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49" name="Rectangle 48"/>
          <p:cNvSpPr/>
          <p:nvPr/>
        </p:nvSpPr>
        <p:spPr>
          <a:xfrm>
            <a:off x="5219700" y="280416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0" name="Rectangle 49"/>
          <p:cNvSpPr/>
          <p:nvPr/>
        </p:nvSpPr>
        <p:spPr>
          <a:xfrm>
            <a:off x="5486400" y="280416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Tree>
    <p:extLst>
      <p:ext uri="{BB962C8B-B14F-4D97-AF65-F5344CB8AC3E}">
        <p14:creationId xmlns:p14="http://schemas.microsoft.com/office/powerpoint/2010/main" val="206012243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000.jpg"/>
          <p:cNvPicPr>
            <a:picLocks noChangeAspect="1"/>
          </p:cNvPicPr>
          <p:nvPr/>
        </p:nvPicPr>
        <p:blipFill>
          <a:blip r:embed="rId3" cstate="print">
            <a:extLst>
              <a:ext uri="{BEBA8EAE-BF5A-486C-A8C5-ECC9F3942E4B}">
                <a14:imgProps xmlns:a14="http://schemas.microsoft.com/office/drawing/2010/main">
                  <a14:imgLayer r:embed="rId4">
                    <a14:imgEffect>
                      <a14:sharpenSoften amount="-69000"/>
                    </a14:imgEffect>
                    <a14:imgEffect>
                      <a14:brightnessContrast bright="-50000" contrast="-68000"/>
                    </a14:imgEffect>
                  </a14:imgLayer>
                </a14:imgProps>
              </a:ext>
            </a:extLst>
          </a:blip>
          <a:stretch>
            <a:fillRect/>
          </a:stretch>
        </p:blipFill>
        <p:spPr>
          <a:xfrm>
            <a:off x="0" y="0"/>
            <a:ext cx="9753600" cy="5486400"/>
          </a:xfrm>
          <a:prstGeom prst="rect">
            <a:avLst/>
          </a:prstGeom>
        </p:spPr>
      </p:pic>
      <p:sp>
        <p:nvSpPr>
          <p:cNvPr id="2" name="Title 1"/>
          <p:cNvSpPr>
            <a:spLocks noGrp="1"/>
          </p:cNvSpPr>
          <p:nvPr>
            <p:ph type="title"/>
          </p:nvPr>
        </p:nvSpPr>
        <p:spPr/>
        <p:txBody>
          <a:bodyPr/>
          <a:lstStyle/>
          <a:p>
            <a:r>
              <a:rPr lang="en-US" dirty="0" smtClean="0">
                <a:solidFill>
                  <a:srgbClr val="EAEAEA"/>
                </a:solidFill>
              </a:rPr>
              <a:t>Halo Reach: Simulation Thread (MP)</a:t>
            </a:r>
            <a:endParaRPr lang="en-US" dirty="0">
              <a:solidFill>
                <a:srgbClr val="EAEAEA"/>
              </a:solidFill>
            </a:endParaRPr>
          </a:p>
        </p:txBody>
      </p:sp>
      <p:sp>
        <p:nvSpPr>
          <p:cNvPr id="3" name="Rectangle 2"/>
          <p:cNvSpPr/>
          <p:nvPr/>
        </p:nvSpPr>
        <p:spPr>
          <a:xfrm>
            <a:off x="457200" y="685800"/>
            <a:ext cx="6477000" cy="3124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678180" y="92964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Simulation loop: 75-100%</a:t>
            </a:r>
            <a:endParaRPr lang="en-US" dirty="0"/>
          </a:p>
        </p:txBody>
      </p:sp>
      <p:sp>
        <p:nvSpPr>
          <p:cNvPr id="12" name="Rectangle 11"/>
          <p:cNvSpPr/>
          <p:nvPr/>
        </p:nvSpPr>
        <p:spPr>
          <a:xfrm>
            <a:off x="678180" y="131064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Job kernel: 20-30%</a:t>
            </a:r>
            <a:endParaRPr lang="en-US" dirty="0"/>
          </a:p>
        </p:txBody>
      </p:sp>
      <p:sp>
        <p:nvSpPr>
          <p:cNvPr id="13" name="Rectangle 12"/>
          <p:cNvSpPr/>
          <p:nvPr/>
        </p:nvSpPr>
        <p:spPr>
          <a:xfrm>
            <a:off x="678180" y="185166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Render loop: 70-100%</a:t>
            </a:r>
            <a:endParaRPr lang="en-US" dirty="0"/>
          </a:p>
        </p:txBody>
      </p:sp>
      <p:sp>
        <p:nvSpPr>
          <p:cNvPr id="14" name="Rectangle 13"/>
          <p:cNvSpPr/>
          <p:nvPr/>
        </p:nvSpPr>
        <p:spPr>
          <a:xfrm>
            <a:off x="678180" y="223266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Audio loop: 50-80%</a:t>
            </a:r>
            <a:endParaRPr lang="en-US" dirty="0"/>
          </a:p>
        </p:txBody>
      </p:sp>
      <p:sp>
        <p:nvSpPr>
          <p:cNvPr id="15" name="Rectangle 14"/>
          <p:cNvSpPr/>
          <p:nvPr/>
        </p:nvSpPr>
        <p:spPr>
          <a:xfrm>
            <a:off x="678180" y="279654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Job kernel, debug logging: 20-30%</a:t>
            </a:r>
            <a:endParaRPr lang="en-US" dirty="0"/>
          </a:p>
        </p:txBody>
      </p:sp>
      <p:sp>
        <p:nvSpPr>
          <p:cNvPr id="16" name="Rectangle 15"/>
          <p:cNvSpPr/>
          <p:nvPr/>
        </p:nvSpPr>
        <p:spPr>
          <a:xfrm>
            <a:off x="678180" y="318516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r"/>
            <a:r>
              <a:rPr lang="en-US" sz="1250" dirty="0" smtClean="0"/>
              <a:t>Async tasks, socket polling, </a:t>
            </a:r>
            <a:r>
              <a:rPr lang="en-US" sz="1250" dirty="0" err="1" smtClean="0"/>
              <a:t>misc</a:t>
            </a:r>
            <a:r>
              <a:rPr lang="en-US" sz="1250" dirty="0" smtClean="0"/>
              <a:t>: 10-30% with bursts of 100% utilization</a:t>
            </a:r>
            <a:endParaRPr lang="en-US" sz="1250" dirty="0"/>
          </a:p>
        </p:txBody>
      </p:sp>
      <p:sp>
        <p:nvSpPr>
          <p:cNvPr id="17" name="Rectangle 16"/>
          <p:cNvSpPr/>
          <p:nvPr/>
        </p:nvSpPr>
        <p:spPr>
          <a:xfrm>
            <a:off x="678180" y="9296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0</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19" name="Rectangle 18"/>
          <p:cNvSpPr/>
          <p:nvPr/>
        </p:nvSpPr>
        <p:spPr>
          <a:xfrm>
            <a:off x="678180" y="13106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1</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0" name="Rectangle 19"/>
          <p:cNvSpPr/>
          <p:nvPr/>
        </p:nvSpPr>
        <p:spPr>
          <a:xfrm>
            <a:off x="678180" y="183642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2</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1" name="Rectangle 20"/>
          <p:cNvSpPr/>
          <p:nvPr/>
        </p:nvSpPr>
        <p:spPr>
          <a:xfrm>
            <a:off x="678180" y="22250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3</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2" name="Rectangle 21"/>
          <p:cNvSpPr/>
          <p:nvPr/>
        </p:nvSpPr>
        <p:spPr>
          <a:xfrm>
            <a:off x="678180" y="278130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4</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3" name="Rectangle 22"/>
          <p:cNvSpPr/>
          <p:nvPr/>
        </p:nvSpPr>
        <p:spPr>
          <a:xfrm>
            <a:off x="678180" y="318516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5</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18" name="Rectangle 17"/>
          <p:cNvSpPr/>
          <p:nvPr/>
        </p:nvSpPr>
        <p:spPr>
          <a:xfrm>
            <a:off x="1447800" y="929640"/>
            <a:ext cx="5250180" cy="381000"/>
          </a:xfrm>
          <a:prstGeom prst="rect">
            <a:avLst/>
          </a:prstGeom>
          <a:gradFill>
            <a:gsLst>
              <a:gs pos="0">
                <a:schemeClr val="accent1">
                  <a:tint val="100000"/>
                  <a:shade val="100000"/>
                  <a:satMod val="130000"/>
                  <a:alpha val="46000"/>
                </a:schemeClr>
              </a:gs>
              <a:gs pos="100000">
                <a:schemeClr val="accent1">
                  <a:tint val="50000"/>
                  <a:shade val="100000"/>
                  <a:satMod val="350000"/>
                  <a:alpha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p:cNvSpPr/>
          <p:nvPr/>
        </p:nvSpPr>
        <p:spPr>
          <a:xfrm>
            <a:off x="1447800" y="1295400"/>
            <a:ext cx="1295400" cy="381000"/>
          </a:xfrm>
          <a:prstGeom prst="rect">
            <a:avLst/>
          </a:prstGeom>
          <a:gradFill>
            <a:gsLst>
              <a:gs pos="0">
                <a:schemeClr val="accent1">
                  <a:tint val="100000"/>
                  <a:shade val="100000"/>
                  <a:satMod val="130000"/>
                  <a:alpha val="46000"/>
                </a:schemeClr>
              </a:gs>
              <a:gs pos="100000">
                <a:schemeClr val="accent1">
                  <a:tint val="50000"/>
                  <a:shade val="100000"/>
                  <a:satMod val="350000"/>
                  <a:alpha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p:cNvSpPr/>
          <p:nvPr/>
        </p:nvSpPr>
        <p:spPr>
          <a:xfrm>
            <a:off x="1447800" y="1318260"/>
            <a:ext cx="525018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26" name="Rectangle 25"/>
          <p:cNvSpPr/>
          <p:nvPr/>
        </p:nvSpPr>
        <p:spPr>
          <a:xfrm>
            <a:off x="1447800" y="1851660"/>
            <a:ext cx="5250180" cy="381000"/>
          </a:xfrm>
          <a:prstGeom prst="rect">
            <a:avLst/>
          </a:prstGeom>
          <a:gradFill>
            <a:gsLst>
              <a:gs pos="0">
                <a:schemeClr val="accent1">
                  <a:tint val="100000"/>
                  <a:shade val="100000"/>
                  <a:satMod val="130000"/>
                  <a:alpha val="46000"/>
                </a:schemeClr>
              </a:gs>
              <a:gs pos="100000">
                <a:schemeClr val="accent1">
                  <a:tint val="50000"/>
                  <a:shade val="100000"/>
                  <a:satMod val="350000"/>
                  <a:alpha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Rectangle 29"/>
          <p:cNvSpPr/>
          <p:nvPr/>
        </p:nvSpPr>
        <p:spPr>
          <a:xfrm>
            <a:off x="1447800" y="224028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1" name="Rectangle 30"/>
          <p:cNvSpPr/>
          <p:nvPr/>
        </p:nvSpPr>
        <p:spPr>
          <a:xfrm>
            <a:off x="1447800" y="278892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2" name="Rectangle 31"/>
          <p:cNvSpPr/>
          <p:nvPr/>
        </p:nvSpPr>
        <p:spPr>
          <a:xfrm>
            <a:off x="1447800" y="318516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3" name="Rectangle 32"/>
          <p:cNvSpPr/>
          <p:nvPr/>
        </p:nvSpPr>
        <p:spPr>
          <a:xfrm>
            <a:off x="1447800" y="929640"/>
            <a:ext cx="152400" cy="3810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34" name="Rectangle 33"/>
          <p:cNvSpPr/>
          <p:nvPr/>
        </p:nvSpPr>
        <p:spPr>
          <a:xfrm>
            <a:off x="1600200" y="929640"/>
            <a:ext cx="381000" cy="3810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solidFill>
                <a:srgbClr val="DDDDDD"/>
              </a:solidFill>
            </a:endParaRPr>
          </a:p>
        </p:txBody>
      </p:sp>
      <p:sp>
        <p:nvSpPr>
          <p:cNvPr id="35" name="Rectangle 34"/>
          <p:cNvSpPr/>
          <p:nvPr/>
        </p:nvSpPr>
        <p:spPr>
          <a:xfrm>
            <a:off x="1981200" y="929640"/>
            <a:ext cx="152400" cy="381000"/>
          </a:xfrm>
          <a:prstGeom prst="rect">
            <a:avLst/>
          </a:prstGeom>
          <a:gradFill flip="none" rotWithShape="1">
            <a:gsLst>
              <a:gs pos="0">
                <a:schemeClr val="accent5">
                  <a:lumMod val="50000"/>
                </a:schemeClr>
              </a:gs>
              <a:gs pos="100000">
                <a:schemeClr val="accent5">
                  <a:lumMod val="40000"/>
                  <a:lumOff val="60000"/>
                </a:schemeClr>
              </a:gs>
            </a:gsLst>
            <a:lin ang="16200000" scaled="1"/>
            <a:tileRect/>
          </a:gra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solidFill>
                <a:srgbClr val="DDDDDD"/>
              </a:solidFill>
            </a:endParaRPr>
          </a:p>
        </p:txBody>
      </p:sp>
      <p:sp>
        <p:nvSpPr>
          <p:cNvPr id="36" name="Rectangle 35"/>
          <p:cNvSpPr/>
          <p:nvPr/>
        </p:nvSpPr>
        <p:spPr>
          <a:xfrm>
            <a:off x="2141220" y="929640"/>
            <a:ext cx="1554480" cy="381000"/>
          </a:xfrm>
          <a:prstGeom prst="rect">
            <a:avLst/>
          </a:prstGeom>
          <a:solidFill>
            <a:srgbClr val="FFC000"/>
          </a:solidFill>
          <a:ln>
            <a:solidFill>
              <a:srgbClr val="FFFF00"/>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smtClean="0">
                <a:solidFill>
                  <a:schemeClr val="bg2"/>
                </a:solidFill>
              </a:rPr>
              <a:t>Object Update</a:t>
            </a:r>
            <a:endParaRPr lang="en-US" sz="1200" dirty="0">
              <a:solidFill>
                <a:schemeClr val="bg2"/>
              </a:solidFill>
            </a:endParaRPr>
          </a:p>
        </p:txBody>
      </p:sp>
      <p:sp>
        <p:nvSpPr>
          <p:cNvPr id="37" name="Rectangle 36"/>
          <p:cNvSpPr/>
          <p:nvPr/>
        </p:nvSpPr>
        <p:spPr>
          <a:xfrm>
            <a:off x="3699510" y="929640"/>
            <a:ext cx="1101090" cy="381000"/>
          </a:xfrm>
          <a:prstGeom prst="rect">
            <a:avLst/>
          </a:prstGeom>
          <a:solidFill>
            <a:srgbClr val="92D05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100" dirty="0" smtClean="0">
                <a:solidFill>
                  <a:schemeClr val="bg2"/>
                </a:solidFill>
              </a:rPr>
              <a:t>Havok Update</a:t>
            </a:r>
            <a:endParaRPr lang="en-US" sz="1100" dirty="0">
              <a:solidFill>
                <a:schemeClr val="bg2"/>
              </a:solidFill>
            </a:endParaRPr>
          </a:p>
        </p:txBody>
      </p:sp>
      <p:sp>
        <p:nvSpPr>
          <p:cNvPr id="38" name="Rectangle 37"/>
          <p:cNvSpPr/>
          <p:nvPr/>
        </p:nvSpPr>
        <p:spPr>
          <a:xfrm>
            <a:off x="4800600" y="929640"/>
            <a:ext cx="8382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1200" dirty="0" err="1" smtClean="0">
                <a:solidFill>
                  <a:schemeClr val="bg2"/>
                </a:solidFill>
              </a:rPr>
              <a:t>Obj</a:t>
            </a:r>
            <a:r>
              <a:rPr lang="en-US" sz="1200" dirty="0" smtClean="0">
                <a:solidFill>
                  <a:schemeClr val="bg2"/>
                </a:solidFill>
              </a:rPr>
              <a:t> move</a:t>
            </a:r>
            <a:endParaRPr lang="en-US" sz="1200" dirty="0">
              <a:solidFill>
                <a:schemeClr val="bg2"/>
              </a:solidFill>
            </a:endParaRPr>
          </a:p>
        </p:txBody>
      </p:sp>
      <p:sp>
        <p:nvSpPr>
          <p:cNvPr id="39" name="Rectangle 38"/>
          <p:cNvSpPr/>
          <p:nvPr/>
        </p:nvSpPr>
        <p:spPr>
          <a:xfrm>
            <a:off x="5638800" y="929640"/>
            <a:ext cx="152400" cy="3810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solidFill>
                <a:srgbClr val="DDDDDD"/>
              </a:solidFill>
            </a:endParaRPr>
          </a:p>
        </p:txBody>
      </p:sp>
      <p:sp>
        <p:nvSpPr>
          <p:cNvPr id="41" name="Rectangle 40"/>
          <p:cNvSpPr/>
          <p:nvPr/>
        </p:nvSpPr>
        <p:spPr>
          <a:xfrm>
            <a:off x="6172200" y="929640"/>
            <a:ext cx="52578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42" name="Rectangle 41"/>
          <p:cNvSpPr/>
          <p:nvPr/>
        </p:nvSpPr>
        <p:spPr>
          <a:xfrm>
            <a:off x="1447800" y="185166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43" name="Rectangle 42"/>
          <p:cNvSpPr/>
          <p:nvPr/>
        </p:nvSpPr>
        <p:spPr>
          <a:xfrm>
            <a:off x="5791200" y="929640"/>
            <a:ext cx="381000" cy="3810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solidFill>
                <a:srgbClr val="DDDDDD"/>
              </a:solidFill>
            </a:endParaRPr>
          </a:p>
        </p:txBody>
      </p:sp>
      <p:sp>
        <p:nvSpPr>
          <p:cNvPr id="40" name="Rectangle 39"/>
          <p:cNvSpPr/>
          <p:nvPr/>
        </p:nvSpPr>
        <p:spPr>
          <a:xfrm>
            <a:off x="4800600" y="1318260"/>
            <a:ext cx="2286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44" name="Rectangle 43"/>
          <p:cNvSpPr/>
          <p:nvPr/>
        </p:nvSpPr>
        <p:spPr>
          <a:xfrm>
            <a:off x="5029200" y="131826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45" name="Rectangle 44"/>
          <p:cNvSpPr/>
          <p:nvPr/>
        </p:nvSpPr>
        <p:spPr>
          <a:xfrm>
            <a:off x="5143500" y="131826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46" name="Rectangle 45"/>
          <p:cNvSpPr/>
          <p:nvPr/>
        </p:nvSpPr>
        <p:spPr>
          <a:xfrm>
            <a:off x="5410200" y="131826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47" name="Rectangle 46"/>
          <p:cNvSpPr/>
          <p:nvPr/>
        </p:nvSpPr>
        <p:spPr>
          <a:xfrm>
            <a:off x="4876800" y="2804160"/>
            <a:ext cx="2286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48" name="Rectangle 47"/>
          <p:cNvSpPr/>
          <p:nvPr/>
        </p:nvSpPr>
        <p:spPr>
          <a:xfrm>
            <a:off x="5105400" y="280416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49" name="Rectangle 48"/>
          <p:cNvSpPr/>
          <p:nvPr/>
        </p:nvSpPr>
        <p:spPr>
          <a:xfrm>
            <a:off x="5219700" y="280416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0" name="Rectangle 49"/>
          <p:cNvSpPr/>
          <p:nvPr/>
        </p:nvSpPr>
        <p:spPr>
          <a:xfrm>
            <a:off x="5486400" y="280416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1" name="Rectangle 50"/>
          <p:cNvSpPr/>
          <p:nvPr/>
        </p:nvSpPr>
        <p:spPr>
          <a:xfrm>
            <a:off x="6172200" y="928255"/>
            <a:ext cx="76200" cy="381000"/>
          </a:xfrm>
          <a:prstGeom prst="rect">
            <a:avLst/>
          </a:prstGeom>
          <a:solidFill>
            <a:srgbClr val="C00000"/>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solidFill>
                <a:srgbClr val="FF0000"/>
              </a:solidFill>
            </a:endParaRPr>
          </a:p>
        </p:txBody>
      </p:sp>
      <p:sp>
        <p:nvSpPr>
          <p:cNvPr id="52" name="Rectangle 51"/>
          <p:cNvSpPr/>
          <p:nvPr/>
        </p:nvSpPr>
        <p:spPr>
          <a:xfrm>
            <a:off x="6172200" y="931026"/>
            <a:ext cx="76200" cy="381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solidFill>
                <a:srgbClr val="DDDDDD"/>
              </a:solidFill>
            </a:endParaRPr>
          </a:p>
        </p:txBody>
      </p:sp>
    </p:spTree>
    <p:extLst>
      <p:ext uri="{BB962C8B-B14F-4D97-AF65-F5344CB8AC3E}">
        <p14:creationId xmlns:p14="http://schemas.microsoft.com/office/powerpoint/2010/main" val="389394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000.jpg"/>
          <p:cNvPicPr>
            <a:picLocks noChangeAspect="1"/>
          </p:cNvPicPr>
          <p:nvPr/>
        </p:nvPicPr>
        <p:blipFill>
          <a:blip r:embed="rId3" cstate="print">
            <a:extLst>
              <a:ext uri="{BEBA8EAE-BF5A-486C-A8C5-ECC9F3942E4B}">
                <a14:imgProps xmlns:a14="http://schemas.microsoft.com/office/drawing/2010/main">
                  <a14:imgLayer r:embed="rId4">
                    <a14:imgEffect>
                      <a14:sharpenSoften amount="-69000"/>
                    </a14:imgEffect>
                    <a14:imgEffect>
                      <a14:brightnessContrast bright="-50000" contrast="-68000"/>
                    </a14:imgEffect>
                  </a14:imgLayer>
                </a14:imgProps>
              </a:ext>
            </a:extLst>
          </a:blip>
          <a:stretch>
            <a:fillRect/>
          </a:stretch>
        </p:blipFill>
        <p:spPr>
          <a:xfrm>
            <a:off x="0" y="0"/>
            <a:ext cx="9753600" cy="5486400"/>
          </a:xfrm>
          <a:prstGeom prst="rect">
            <a:avLst/>
          </a:prstGeom>
        </p:spPr>
      </p:pic>
      <p:sp>
        <p:nvSpPr>
          <p:cNvPr id="2" name="Title 1"/>
          <p:cNvSpPr>
            <a:spLocks noGrp="1"/>
          </p:cNvSpPr>
          <p:nvPr>
            <p:ph type="title"/>
          </p:nvPr>
        </p:nvSpPr>
        <p:spPr/>
        <p:txBody>
          <a:bodyPr/>
          <a:lstStyle/>
          <a:p>
            <a:r>
              <a:rPr lang="en-US" dirty="0" smtClean="0">
                <a:solidFill>
                  <a:srgbClr val="EAEAEA"/>
                </a:solidFill>
              </a:rPr>
              <a:t>Halo Reach: Simulation Thread (MP)</a:t>
            </a:r>
            <a:endParaRPr lang="en-US" dirty="0">
              <a:solidFill>
                <a:srgbClr val="EAEAEA"/>
              </a:solidFill>
            </a:endParaRPr>
          </a:p>
        </p:txBody>
      </p:sp>
      <p:sp>
        <p:nvSpPr>
          <p:cNvPr id="3" name="Rectangle 2"/>
          <p:cNvSpPr/>
          <p:nvPr/>
        </p:nvSpPr>
        <p:spPr>
          <a:xfrm>
            <a:off x="457200" y="685800"/>
            <a:ext cx="6477000" cy="3124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678180" y="92964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Simulation loop: 75-100%</a:t>
            </a:r>
            <a:endParaRPr lang="en-US" dirty="0"/>
          </a:p>
        </p:txBody>
      </p:sp>
      <p:sp>
        <p:nvSpPr>
          <p:cNvPr id="12" name="Rectangle 11"/>
          <p:cNvSpPr/>
          <p:nvPr/>
        </p:nvSpPr>
        <p:spPr>
          <a:xfrm>
            <a:off x="678180" y="131064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Job kernel: 20-30%</a:t>
            </a:r>
            <a:endParaRPr lang="en-US" dirty="0"/>
          </a:p>
        </p:txBody>
      </p:sp>
      <p:sp>
        <p:nvSpPr>
          <p:cNvPr id="13" name="Rectangle 12"/>
          <p:cNvSpPr/>
          <p:nvPr/>
        </p:nvSpPr>
        <p:spPr>
          <a:xfrm>
            <a:off x="678180" y="185166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Render loop: 70-100%</a:t>
            </a:r>
            <a:endParaRPr lang="en-US" dirty="0"/>
          </a:p>
        </p:txBody>
      </p:sp>
      <p:sp>
        <p:nvSpPr>
          <p:cNvPr id="14" name="Rectangle 13"/>
          <p:cNvSpPr/>
          <p:nvPr/>
        </p:nvSpPr>
        <p:spPr>
          <a:xfrm>
            <a:off x="678180" y="223266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Audio loop: 50-80%</a:t>
            </a:r>
            <a:endParaRPr lang="en-US" dirty="0"/>
          </a:p>
        </p:txBody>
      </p:sp>
      <p:sp>
        <p:nvSpPr>
          <p:cNvPr id="15" name="Rectangle 14"/>
          <p:cNvSpPr/>
          <p:nvPr/>
        </p:nvSpPr>
        <p:spPr>
          <a:xfrm>
            <a:off x="678180" y="279654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Job kernel, debug logging: 20-30%</a:t>
            </a:r>
            <a:endParaRPr lang="en-US" dirty="0"/>
          </a:p>
        </p:txBody>
      </p:sp>
      <p:sp>
        <p:nvSpPr>
          <p:cNvPr id="16" name="Rectangle 15"/>
          <p:cNvSpPr/>
          <p:nvPr/>
        </p:nvSpPr>
        <p:spPr>
          <a:xfrm>
            <a:off x="678180" y="318516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r"/>
            <a:r>
              <a:rPr lang="en-US" sz="1250" dirty="0" smtClean="0"/>
              <a:t>Async tasks, socket polling, </a:t>
            </a:r>
            <a:r>
              <a:rPr lang="en-US" sz="1250" dirty="0" err="1" smtClean="0"/>
              <a:t>misc</a:t>
            </a:r>
            <a:r>
              <a:rPr lang="en-US" sz="1250" dirty="0" smtClean="0"/>
              <a:t>: 10-30% with bursts of 100% utilization</a:t>
            </a:r>
            <a:endParaRPr lang="en-US" sz="1250" dirty="0"/>
          </a:p>
        </p:txBody>
      </p:sp>
      <p:sp>
        <p:nvSpPr>
          <p:cNvPr id="17" name="Rectangle 16"/>
          <p:cNvSpPr/>
          <p:nvPr/>
        </p:nvSpPr>
        <p:spPr>
          <a:xfrm>
            <a:off x="678180" y="9296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0</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19" name="Rectangle 18"/>
          <p:cNvSpPr/>
          <p:nvPr/>
        </p:nvSpPr>
        <p:spPr>
          <a:xfrm>
            <a:off x="678180" y="13106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1</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0" name="Rectangle 19"/>
          <p:cNvSpPr/>
          <p:nvPr/>
        </p:nvSpPr>
        <p:spPr>
          <a:xfrm>
            <a:off x="678180" y="183642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2</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1" name="Rectangle 20"/>
          <p:cNvSpPr/>
          <p:nvPr/>
        </p:nvSpPr>
        <p:spPr>
          <a:xfrm>
            <a:off x="678180" y="22250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3</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2" name="Rectangle 21"/>
          <p:cNvSpPr/>
          <p:nvPr/>
        </p:nvSpPr>
        <p:spPr>
          <a:xfrm>
            <a:off x="678180" y="278130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4</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3" name="Rectangle 22"/>
          <p:cNvSpPr/>
          <p:nvPr/>
        </p:nvSpPr>
        <p:spPr>
          <a:xfrm>
            <a:off x="678180" y="318516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5</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18" name="Rectangle 17"/>
          <p:cNvSpPr/>
          <p:nvPr/>
        </p:nvSpPr>
        <p:spPr>
          <a:xfrm>
            <a:off x="1447800" y="929640"/>
            <a:ext cx="5250180" cy="381000"/>
          </a:xfrm>
          <a:prstGeom prst="rect">
            <a:avLst/>
          </a:prstGeom>
          <a:gradFill>
            <a:gsLst>
              <a:gs pos="0">
                <a:schemeClr val="accent1">
                  <a:tint val="100000"/>
                  <a:shade val="100000"/>
                  <a:satMod val="130000"/>
                  <a:alpha val="46000"/>
                </a:schemeClr>
              </a:gs>
              <a:gs pos="100000">
                <a:schemeClr val="accent1">
                  <a:tint val="50000"/>
                  <a:shade val="100000"/>
                  <a:satMod val="350000"/>
                  <a:alpha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p:cNvSpPr/>
          <p:nvPr/>
        </p:nvSpPr>
        <p:spPr>
          <a:xfrm>
            <a:off x="1447800" y="1295400"/>
            <a:ext cx="1295400" cy="381000"/>
          </a:xfrm>
          <a:prstGeom prst="rect">
            <a:avLst/>
          </a:prstGeom>
          <a:gradFill>
            <a:gsLst>
              <a:gs pos="0">
                <a:schemeClr val="accent1">
                  <a:tint val="100000"/>
                  <a:shade val="100000"/>
                  <a:satMod val="130000"/>
                  <a:alpha val="46000"/>
                </a:schemeClr>
              </a:gs>
              <a:gs pos="100000">
                <a:schemeClr val="accent1">
                  <a:tint val="50000"/>
                  <a:shade val="100000"/>
                  <a:satMod val="350000"/>
                  <a:alpha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p:cNvSpPr/>
          <p:nvPr/>
        </p:nvSpPr>
        <p:spPr>
          <a:xfrm>
            <a:off x="1447800" y="1318260"/>
            <a:ext cx="525018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26" name="Rectangle 25"/>
          <p:cNvSpPr/>
          <p:nvPr/>
        </p:nvSpPr>
        <p:spPr>
          <a:xfrm>
            <a:off x="1447800" y="1851660"/>
            <a:ext cx="5250180" cy="381000"/>
          </a:xfrm>
          <a:prstGeom prst="rect">
            <a:avLst/>
          </a:prstGeom>
          <a:gradFill>
            <a:gsLst>
              <a:gs pos="0">
                <a:schemeClr val="accent1">
                  <a:tint val="100000"/>
                  <a:shade val="100000"/>
                  <a:satMod val="130000"/>
                  <a:alpha val="46000"/>
                </a:schemeClr>
              </a:gs>
              <a:gs pos="100000">
                <a:schemeClr val="accent1">
                  <a:tint val="50000"/>
                  <a:shade val="100000"/>
                  <a:satMod val="350000"/>
                  <a:alpha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Rectangle 29"/>
          <p:cNvSpPr/>
          <p:nvPr/>
        </p:nvSpPr>
        <p:spPr>
          <a:xfrm>
            <a:off x="1447800" y="224028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1" name="Rectangle 30"/>
          <p:cNvSpPr/>
          <p:nvPr/>
        </p:nvSpPr>
        <p:spPr>
          <a:xfrm>
            <a:off x="1447800" y="278892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2" name="Rectangle 31"/>
          <p:cNvSpPr/>
          <p:nvPr/>
        </p:nvSpPr>
        <p:spPr>
          <a:xfrm>
            <a:off x="1447800" y="318516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3" name="Rectangle 32"/>
          <p:cNvSpPr/>
          <p:nvPr/>
        </p:nvSpPr>
        <p:spPr>
          <a:xfrm>
            <a:off x="1447800" y="929640"/>
            <a:ext cx="152400" cy="3810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34" name="Rectangle 33"/>
          <p:cNvSpPr/>
          <p:nvPr/>
        </p:nvSpPr>
        <p:spPr>
          <a:xfrm>
            <a:off x="1600200" y="929640"/>
            <a:ext cx="381000" cy="3810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solidFill>
                <a:srgbClr val="DDDDDD"/>
              </a:solidFill>
            </a:endParaRPr>
          </a:p>
        </p:txBody>
      </p:sp>
      <p:sp>
        <p:nvSpPr>
          <p:cNvPr id="35" name="Rectangle 34"/>
          <p:cNvSpPr/>
          <p:nvPr/>
        </p:nvSpPr>
        <p:spPr>
          <a:xfrm>
            <a:off x="1981200" y="929640"/>
            <a:ext cx="152400" cy="381000"/>
          </a:xfrm>
          <a:prstGeom prst="rect">
            <a:avLst/>
          </a:prstGeom>
          <a:gradFill flip="none" rotWithShape="1">
            <a:gsLst>
              <a:gs pos="0">
                <a:schemeClr val="accent5">
                  <a:lumMod val="50000"/>
                </a:schemeClr>
              </a:gs>
              <a:gs pos="100000">
                <a:schemeClr val="accent5">
                  <a:lumMod val="40000"/>
                  <a:lumOff val="60000"/>
                </a:schemeClr>
              </a:gs>
            </a:gsLst>
            <a:lin ang="16200000" scaled="1"/>
            <a:tileRect/>
          </a:gra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solidFill>
                <a:srgbClr val="DDDDDD"/>
              </a:solidFill>
            </a:endParaRPr>
          </a:p>
        </p:txBody>
      </p:sp>
      <p:sp>
        <p:nvSpPr>
          <p:cNvPr id="36" name="Rectangle 35"/>
          <p:cNvSpPr/>
          <p:nvPr/>
        </p:nvSpPr>
        <p:spPr>
          <a:xfrm>
            <a:off x="2141220" y="929640"/>
            <a:ext cx="1554480" cy="381000"/>
          </a:xfrm>
          <a:prstGeom prst="rect">
            <a:avLst/>
          </a:prstGeom>
          <a:solidFill>
            <a:srgbClr val="FFC000"/>
          </a:solidFill>
          <a:ln>
            <a:solidFill>
              <a:srgbClr val="FFFF00"/>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smtClean="0">
                <a:solidFill>
                  <a:schemeClr val="bg2"/>
                </a:solidFill>
              </a:rPr>
              <a:t>Object Update</a:t>
            </a:r>
            <a:endParaRPr lang="en-US" sz="1200" dirty="0">
              <a:solidFill>
                <a:schemeClr val="bg2"/>
              </a:solidFill>
            </a:endParaRPr>
          </a:p>
        </p:txBody>
      </p:sp>
      <p:sp>
        <p:nvSpPr>
          <p:cNvPr id="37" name="Rectangle 36"/>
          <p:cNvSpPr/>
          <p:nvPr/>
        </p:nvSpPr>
        <p:spPr>
          <a:xfrm>
            <a:off x="3699510" y="929640"/>
            <a:ext cx="1101090" cy="381000"/>
          </a:xfrm>
          <a:prstGeom prst="rect">
            <a:avLst/>
          </a:prstGeom>
          <a:solidFill>
            <a:srgbClr val="92D05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100" dirty="0" smtClean="0">
                <a:solidFill>
                  <a:schemeClr val="bg2"/>
                </a:solidFill>
              </a:rPr>
              <a:t>Havok Update</a:t>
            </a:r>
            <a:endParaRPr lang="en-US" sz="1100" dirty="0">
              <a:solidFill>
                <a:schemeClr val="bg2"/>
              </a:solidFill>
            </a:endParaRPr>
          </a:p>
        </p:txBody>
      </p:sp>
      <p:sp>
        <p:nvSpPr>
          <p:cNvPr id="38" name="Rectangle 37"/>
          <p:cNvSpPr/>
          <p:nvPr/>
        </p:nvSpPr>
        <p:spPr>
          <a:xfrm>
            <a:off x="4800600" y="929640"/>
            <a:ext cx="8382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1200" dirty="0" err="1" smtClean="0">
                <a:solidFill>
                  <a:schemeClr val="bg2"/>
                </a:solidFill>
              </a:rPr>
              <a:t>Obj</a:t>
            </a:r>
            <a:r>
              <a:rPr lang="en-US" sz="1200" dirty="0" smtClean="0">
                <a:solidFill>
                  <a:schemeClr val="bg2"/>
                </a:solidFill>
              </a:rPr>
              <a:t> move</a:t>
            </a:r>
            <a:endParaRPr lang="en-US" sz="1200" dirty="0">
              <a:solidFill>
                <a:schemeClr val="bg2"/>
              </a:solidFill>
            </a:endParaRPr>
          </a:p>
        </p:txBody>
      </p:sp>
      <p:sp>
        <p:nvSpPr>
          <p:cNvPr id="39" name="Rectangle 38"/>
          <p:cNvSpPr/>
          <p:nvPr/>
        </p:nvSpPr>
        <p:spPr>
          <a:xfrm>
            <a:off x="5638800" y="929640"/>
            <a:ext cx="152400" cy="3810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solidFill>
                <a:srgbClr val="DDDDDD"/>
              </a:solidFill>
            </a:endParaRPr>
          </a:p>
        </p:txBody>
      </p:sp>
      <p:sp>
        <p:nvSpPr>
          <p:cNvPr id="41" name="Rectangle 40"/>
          <p:cNvSpPr/>
          <p:nvPr/>
        </p:nvSpPr>
        <p:spPr>
          <a:xfrm>
            <a:off x="6240780" y="929640"/>
            <a:ext cx="457200" cy="381000"/>
          </a:xfrm>
          <a:prstGeom prst="rect">
            <a:avLst/>
          </a:prstGeom>
          <a:gradFill flip="none" rotWithShape="1">
            <a:gsLst>
              <a:gs pos="0">
                <a:srgbClr val="7030A0"/>
              </a:gs>
              <a:gs pos="50000">
                <a:srgbClr val="7030A0">
                  <a:shade val="67500"/>
                  <a:satMod val="115000"/>
                </a:srgbClr>
              </a:gs>
              <a:gs pos="100000">
                <a:srgbClr val="BE8CE4"/>
              </a:gs>
            </a:gsLst>
            <a:lin ang="16200000" scaled="1"/>
            <a:tileRec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solidFill>
                <a:srgbClr val="DDDDDD"/>
              </a:solidFill>
            </a:endParaRPr>
          </a:p>
        </p:txBody>
      </p:sp>
      <p:sp>
        <p:nvSpPr>
          <p:cNvPr id="42" name="Rectangle 41"/>
          <p:cNvSpPr/>
          <p:nvPr/>
        </p:nvSpPr>
        <p:spPr>
          <a:xfrm>
            <a:off x="1447800" y="185166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43" name="Rectangle 42"/>
          <p:cNvSpPr/>
          <p:nvPr/>
        </p:nvSpPr>
        <p:spPr>
          <a:xfrm>
            <a:off x="5791200" y="929640"/>
            <a:ext cx="457200" cy="3810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solidFill>
                <a:srgbClr val="DDDDDD"/>
              </a:solidFill>
            </a:endParaRPr>
          </a:p>
        </p:txBody>
      </p:sp>
      <p:sp>
        <p:nvSpPr>
          <p:cNvPr id="40" name="Rectangle 39"/>
          <p:cNvSpPr/>
          <p:nvPr/>
        </p:nvSpPr>
        <p:spPr>
          <a:xfrm>
            <a:off x="4800600" y="1318260"/>
            <a:ext cx="2286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44" name="Rectangle 43"/>
          <p:cNvSpPr/>
          <p:nvPr/>
        </p:nvSpPr>
        <p:spPr>
          <a:xfrm>
            <a:off x="5029200" y="131826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45" name="Rectangle 44"/>
          <p:cNvSpPr/>
          <p:nvPr/>
        </p:nvSpPr>
        <p:spPr>
          <a:xfrm>
            <a:off x="5143500" y="131826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46" name="Rectangle 45"/>
          <p:cNvSpPr/>
          <p:nvPr/>
        </p:nvSpPr>
        <p:spPr>
          <a:xfrm>
            <a:off x="5410200" y="131826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47" name="Rectangle 46"/>
          <p:cNvSpPr/>
          <p:nvPr/>
        </p:nvSpPr>
        <p:spPr>
          <a:xfrm>
            <a:off x="4876800" y="2804160"/>
            <a:ext cx="2286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48" name="Rectangle 47"/>
          <p:cNvSpPr/>
          <p:nvPr/>
        </p:nvSpPr>
        <p:spPr>
          <a:xfrm>
            <a:off x="5105400" y="280416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49" name="Rectangle 48"/>
          <p:cNvSpPr/>
          <p:nvPr/>
        </p:nvSpPr>
        <p:spPr>
          <a:xfrm>
            <a:off x="5219700" y="280416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0" name="Rectangle 49"/>
          <p:cNvSpPr/>
          <p:nvPr/>
        </p:nvSpPr>
        <p:spPr>
          <a:xfrm>
            <a:off x="5486400" y="280416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1" name="Rectangle 50"/>
          <p:cNvSpPr/>
          <p:nvPr/>
        </p:nvSpPr>
        <p:spPr>
          <a:xfrm>
            <a:off x="6172200" y="914400"/>
            <a:ext cx="76200" cy="381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solidFill>
                <a:srgbClr val="DDDDDD"/>
              </a:solidFill>
            </a:endParaRPr>
          </a:p>
        </p:txBody>
      </p:sp>
    </p:spTree>
    <p:extLst>
      <p:ext uri="{BB962C8B-B14F-4D97-AF65-F5344CB8AC3E}">
        <p14:creationId xmlns:p14="http://schemas.microsoft.com/office/powerpoint/2010/main" val="150301591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000.jpg"/>
          <p:cNvPicPr>
            <a:picLocks noChangeAspect="1"/>
          </p:cNvPicPr>
          <p:nvPr/>
        </p:nvPicPr>
        <p:blipFill>
          <a:blip r:embed="rId3" cstate="print">
            <a:extLst>
              <a:ext uri="{BEBA8EAE-BF5A-486C-A8C5-ECC9F3942E4B}">
                <a14:imgProps xmlns:a14="http://schemas.microsoft.com/office/drawing/2010/main">
                  <a14:imgLayer r:embed="rId4">
                    <a14:imgEffect>
                      <a14:sharpenSoften amount="-69000"/>
                    </a14:imgEffect>
                    <a14:imgEffect>
                      <a14:brightnessContrast bright="-50000" contrast="-68000"/>
                    </a14:imgEffect>
                  </a14:imgLayer>
                </a14:imgProps>
              </a:ext>
            </a:extLst>
          </a:blip>
          <a:stretch>
            <a:fillRect/>
          </a:stretch>
        </p:blipFill>
        <p:spPr>
          <a:xfrm>
            <a:off x="0" y="0"/>
            <a:ext cx="9753600" cy="5486400"/>
          </a:xfrm>
          <a:prstGeom prst="rect">
            <a:avLst/>
          </a:prstGeom>
        </p:spPr>
      </p:pic>
      <p:sp>
        <p:nvSpPr>
          <p:cNvPr id="2" name="Title 1"/>
          <p:cNvSpPr>
            <a:spLocks noGrp="1"/>
          </p:cNvSpPr>
          <p:nvPr>
            <p:ph type="title"/>
          </p:nvPr>
        </p:nvSpPr>
        <p:spPr/>
        <p:txBody>
          <a:bodyPr/>
          <a:lstStyle/>
          <a:p>
            <a:r>
              <a:rPr lang="en-US" dirty="0" smtClean="0">
                <a:solidFill>
                  <a:srgbClr val="EAEAEA"/>
                </a:solidFill>
              </a:rPr>
              <a:t>Halo Reach: Simulation Thread (MP)</a:t>
            </a:r>
            <a:endParaRPr lang="en-US" dirty="0">
              <a:solidFill>
                <a:srgbClr val="EAEAEA"/>
              </a:solidFill>
            </a:endParaRPr>
          </a:p>
        </p:txBody>
      </p:sp>
      <p:sp>
        <p:nvSpPr>
          <p:cNvPr id="3" name="Rectangle 2"/>
          <p:cNvSpPr/>
          <p:nvPr/>
        </p:nvSpPr>
        <p:spPr>
          <a:xfrm>
            <a:off x="457200" y="685800"/>
            <a:ext cx="6477000" cy="3124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678180" y="92964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Simulation loop: 75-100%</a:t>
            </a:r>
            <a:endParaRPr lang="en-US" dirty="0"/>
          </a:p>
        </p:txBody>
      </p:sp>
      <p:sp>
        <p:nvSpPr>
          <p:cNvPr id="12" name="Rectangle 11"/>
          <p:cNvSpPr/>
          <p:nvPr/>
        </p:nvSpPr>
        <p:spPr>
          <a:xfrm>
            <a:off x="678180" y="131064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Job kernel: 20-30%</a:t>
            </a:r>
            <a:endParaRPr lang="en-US" dirty="0"/>
          </a:p>
        </p:txBody>
      </p:sp>
      <p:sp>
        <p:nvSpPr>
          <p:cNvPr id="13" name="Rectangle 12"/>
          <p:cNvSpPr/>
          <p:nvPr/>
        </p:nvSpPr>
        <p:spPr>
          <a:xfrm>
            <a:off x="678180" y="185166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Render loop: 70-100%</a:t>
            </a:r>
            <a:endParaRPr lang="en-US" dirty="0"/>
          </a:p>
        </p:txBody>
      </p:sp>
      <p:sp>
        <p:nvSpPr>
          <p:cNvPr id="14" name="Rectangle 13"/>
          <p:cNvSpPr/>
          <p:nvPr/>
        </p:nvSpPr>
        <p:spPr>
          <a:xfrm>
            <a:off x="678180" y="223266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Audio loop: 50-80%</a:t>
            </a:r>
            <a:endParaRPr lang="en-US" dirty="0"/>
          </a:p>
        </p:txBody>
      </p:sp>
      <p:sp>
        <p:nvSpPr>
          <p:cNvPr id="15" name="Rectangle 14"/>
          <p:cNvSpPr/>
          <p:nvPr/>
        </p:nvSpPr>
        <p:spPr>
          <a:xfrm>
            <a:off x="678180" y="279654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Job kernel, debug logging: 20-30%</a:t>
            </a:r>
            <a:endParaRPr lang="en-US" dirty="0"/>
          </a:p>
        </p:txBody>
      </p:sp>
      <p:sp>
        <p:nvSpPr>
          <p:cNvPr id="16" name="Rectangle 15"/>
          <p:cNvSpPr/>
          <p:nvPr/>
        </p:nvSpPr>
        <p:spPr>
          <a:xfrm>
            <a:off x="678180" y="318516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r"/>
            <a:r>
              <a:rPr lang="en-US" sz="1250" dirty="0" smtClean="0"/>
              <a:t>Async tasks, socket polling, </a:t>
            </a:r>
            <a:r>
              <a:rPr lang="en-US" sz="1250" dirty="0" err="1" smtClean="0"/>
              <a:t>misc</a:t>
            </a:r>
            <a:r>
              <a:rPr lang="en-US" sz="1250" dirty="0" smtClean="0"/>
              <a:t>: 10-30% with bursts of 100% utilization</a:t>
            </a:r>
            <a:endParaRPr lang="en-US" sz="1250" dirty="0"/>
          </a:p>
        </p:txBody>
      </p:sp>
      <p:sp>
        <p:nvSpPr>
          <p:cNvPr id="17" name="Rectangle 16"/>
          <p:cNvSpPr/>
          <p:nvPr/>
        </p:nvSpPr>
        <p:spPr>
          <a:xfrm>
            <a:off x="678180" y="9296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0</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19" name="Rectangle 18"/>
          <p:cNvSpPr/>
          <p:nvPr/>
        </p:nvSpPr>
        <p:spPr>
          <a:xfrm>
            <a:off x="678180" y="13106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1</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0" name="Rectangle 19"/>
          <p:cNvSpPr/>
          <p:nvPr/>
        </p:nvSpPr>
        <p:spPr>
          <a:xfrm>
            <a:off x="678180" y="183642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2</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1" name="Rectangle 20"/>
          <p:cNvSpPr/>
          <p:nvPr/>
        </p:nvSpPr>
        <p:spPr>
          <a:xfrm>
            <a:off x="678180" y="22250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3</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2" name="Rectangle 21"/>
          <p:cNvSpPr/>
          <p:nvPr/>
        </p:nvSpPr>
        <p:spPr>
          <a:xfrm>
            <a:off x="678180" y="278130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4</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3" name="Rectangle 22"/>
          <p:cNvSpPr/>
          <p:nvPr/>
        </p:nvSpPr>
        <p:spPr>
          <a:xfrm>
            <a:off x="678180" y="318516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5</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18" name="Rectangle 17"/>
          <p:cNvSpPr/>
          <p:nvPr/>
        </p:nvSpPr>
        <p:spPr>
          <a:xfrm>
            <a:off x="1447800" y="929640"/>
            <a:ext cx="5250180" cy="381000"/>
          </a:xfrm>
          <a:prstGeom prst="rect">
            <a:avLst/>
          </a:prstGeom>
          <a:gradFill>
            <a:gsLst>
              <a:gs pos="0">
                <a:schemeClr val="accent1">
                  <a:tint val="100000"/>
                  <a:shade val="100000"/>
                  <a:satMod val="130000"/>
                  <a:alpha val="46000"/>
                </a:schemeClr>
              </a:gs>
              <a:gs pos="100000">
                <a:schemeClr val="accent1">
                  <a:tint val="50000"/>
                  <a:shade val="100000"/>
                  <a:satMod val="350000"/>
                  <a:alpha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p:cNvSpPr/>
          <p:nvPr/>
        </p:nvSpPr>
        <p:spPr>
          <a:xfrm>
            <a:off x="1447800" y="1295400"/>
            <a:ext cx="1295400" cy="381000"/>
          </a:xfrm>
          <a:prstGeom prst="rect">
            <a:avLst/>
          </a:prstGeom>
          <a:gradFill>
            <a:gsLst>
              <a:gs pos="0">
                <a:schemeClr val="accent1">
                  <a:tint val="100000"/>
                  <a:shade val="100000"/>
                  <a:satMod val="130000"/>
                  <a:alpha val="46000"/>
                </a:schemeClr>
              </a:gs>
              <a:gs pos="100000">
                <a:schemeClr val="accent1">
                  <a:tint val="50000"/>
                  <a:shade val="100000"/>
                  <a:satMod val="350000"/>
                  <a:alpha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p:cNvSpPr/>
          <p:nvPr/>
        </p:nvSpPr>
        <p:spPr>
          <a:xfrm>
            <a:off x="1447800" y="1318260"/>
            <a:ext cx="525018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26" name="Rectangle 25"/>
          <p:cNvSpPr/>
          <p:nvPr/>
        </p:nvSpPr>
        <p:spPr>
          <a:xfrm>
            <a:off x="1447800" y="1851660"/>
            <a:ext cx="5250180" cy="381000"/>
          </a:xfrm>
          <a:prstGeom prst="rect">
            <a:avLst/>
          </a:prstGeom>
          <a:gradFill>
            <a:gsLst>
              <a:gs pos="0">
                <a:schemeClr val="accent1">
                  <a:tint val="100000"/>
                  <a:shade val="100000"/>
                  <a:satMod val="130000"/>
                  <a:alpha val="46000"/>
                </a:schemeClr>
              </a:gs>
              <a:gs pos="100000">
                <a:schemeClr val="accent1">
                  <a:tint val="50000"/>
                  <a:shade val="100000"/>
                  <a:satMod val="350000"/>
                  <a:alpha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Rectangle 29"/>
          <p:cNvSpPr/>
          <p:nvPr/>
        </p:nvSpPr>
        <p:spPr>
          <a:xfrm>
            <a:off x="1447800" y="224028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1" name="Rectangle 30"/>
          <p:cNvSpPr/>
          <p:nvPr/>
        </p:nvSpPr>
        <p:spPr>
          <a:xfrm>
            <a:off x="1447800" y="278892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2" name="Rectangle 31"/>
          <p:cNvSpPr/>
          <p:nvPr/>
        </p:nvSpPr>
        <p:spPr>
          <a:xfrm>
            <a:off x="1447800" y="318516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3" name="Rectangle 32"/>
          <p:cNvSpPr/>
          <p:nvPr/>
        </p:nvSpPr>
        <p:spPr>
          <a:xfrm>
            <a:off x="1447800" y="929640"/>
            <a:ext cx="152400" cy="3810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34" name="Rectangle 33"/>
          <p:cNvSpPr/>
          <p:nvPr/>
        </p:nvSpPr>
        <p:spPr>
          <a:xfrm>
            <a:off x="1600200" y="929640"/>
            <a:ext cx="381000" cy="3810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solidFill>
                <a:srgbClr val="DDDDDD"/>
              </a:solidFill>
            </a:endParaRPr>
          </a:p>
        </p:txBody>
      </p:sp>
      <p:sp>
        <p:nvSpPr>
          <p:cNvPr id="35" name="Rectangle 34"/>
          <p:cNvSpPr/>
          <p:nvPr/>
        </p:nvSpPr>
        <p:spPr>
          <a:xfrm>
            <a:off x="1981200" y="929640"/>
            <a:ext cx="152400" cy="381000"/>
          </a:xfrm>
          <a:prstGeom prst="rect">
            <a:avLst/>
          </a:prstGeom>
          <a:gradFill flip="none" rotWithShape="1">
            <a:gsLst>
              <a:gs pos="0">
                <a:schemeClr val="accent5">
                  <a:lumMod val="50000"/>
                </a:schemeClr>
              </a:gs>
              <a:gs pos="100000">
                <a:schemeClr val="accent5">
                  <a:lumMod val="40000"/>
                  <a:lumOff val="60000"/>
                </a:schemeClr>
              </a:gs>
            </a:gsLst>
            <a:lin ang="16200000" scaled="1"/>
            <a:tileRect/>
          </a:gra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solidFill>
                <a:srgbClr val="DDDDDD"/>
              </a:solidFill>
            </a:endParaRPr>
          </a:p>
        </p:txBody>
      </p:sp>
      <p:sp>
        <p:nvSpPr>
          <p:cNvPr id="36" name="Rectangle 35"/>
          <p:cNvSpPr/>
          <p:nvPr/>
        </p:nvSpPr>
        <p:spPr>
          <a:xfrm>
            <a:off x="2141220" y="929640"/>
            <a:ext cx="1554480" cy="381000"/>
          </a:xfrm>
          <a:prstGeom prst="rect">
            <a:avLst/>
          </a:prstGeom>
          <a:solidFill>
            <a:srgbClr val="FFC000"/>
          </a:solidFill>
          <a:ln>
            <a:solidFill>
              <a:srgbClr val="FFFF00"/>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smtClean="0">
                <a:solidFill>
                  <a:schemeClr val="bg2"/>
                </a:solidFill>
              </a:rPr>
              <a:t>Object Update</a:t>
            </a:r>
            <a:endParaRPr lang="en-US" sz="1200" dirty="0">
              <a:solidFill>
                <a:schemeClr val="bg2"/>
              </a:solidFill>
            </a:endParaRPr>
          </a:p>
        </p:txBody>
      </p:sp>
      <p:sp>
        <p:nvSpPr>
          <p:cNvPr id="37" name="Rectangle 36"/>
          <p:cNvSpPr/>
          <p:nvPr/>
        </p:nvSpPr>
        <p:spPr>
          <a:xfrm>
            <a:off x="3699510" y="929640"/>
            <a:ext cx="1101090" cy="381000"/>
          </a:xfrm>
          <a:prstGeom prst="rect">
            <a:avLst/>
          </a:prstGeom>
          <a:solidFill>
            <a:srgbClr val="92D05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100" dirty="0" smtClean="0">
                <a:solidFill>
                  <a:schemeClr val="bg2"/>
                </a:solidFill>
              </a:rPr>
              <a:t>Havok Update</a:t>
            </a:r>
            <a:endParaRPr lang="en-US" sz="1100" dirty="0">
              <a:solidFill>
                <a:schemeClr val="bg2"/>
              </a:solidFill>
            </a:endParaRPr>
          </a:p>
        </p:txBody>
      </p:sp>
      <p:sp>
        <p:nvSpPr>
          <p:cNvPr id="38" name="Rectangle 37"/>
          <p:cNvSpPr/>
          <p:nvPr/>
        </p:nvSpPr>
        <p:spPr>
          <a:xfrm>
            <a:off x="4800600" y="929640"/>
            <a:ext cx="8382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1200" dirty="0" err="1" smtClean="0">
                <a:solidFill>
                  <a:schemeClr val="bg2"/>
                </a:solidFill>
              </a:rPr>
              <a:t>Obj</a:t>
            </a:r>
            <a:r>
              <a:rPr lang="en-US" sz="1200" dirty="0" smtClean="0">
                <a:solidFill>
                  <a:schemeClr val="bg2"/>
                </a:solidFill>
              </a:rPr>
              <a:t> move</a:t>
            </a:r>
            <a:endParaRPr lang="en-US" sz="1200" dirty="0">
              <a:solidFill>
                <a:schemeClr val="bg2"/>
              </a:solidFill>
            </a:endParaRPr>
          </a:p>
        </p:txBody>
      </p:sp>
      <p:sp>
        <p:nvSpPr>
          <p:cNvPr id="39" name="Rectangle 38"/>
          <p:cNvSpPr/>
          <p:nvPr/>
        </p:nvSpPr>
        <p:spPr>
          <a:xfrm>
            <a:off x="5638800" y="929640"/>
            <a:ext cx="152400" cy="3810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solidFill>
                <a:srgbClr val="DDDDDD"/>
              </a:solidFill>
            </a:endParaRPr>
          </a:p>
        </p:txBody>
      </p:sp>
      <p:sp>
        <p:nvSpPr>
          <p:cNvPr id="41" name="Rectangle 40"/>
          <p:cNvSpPr/>
          <p:nvPr/>
        </p:nvSpPr>
        <p:spPr>
          <a:xfrm>
            <a:off x="6240780" y="929640"/>
            <a:ext cx="457200" cy="381000"/>
          </a:xfrm>
          <a:prstGeom prst="rect">
            <a:avLst/>
          </a:prstGeom>
          <a:gradFill flip="none" rotWithShape="1">
            <a:gsLst>
              <a:gs pos="0">
                <a:srgbClr val="7030A0"/>
              </a:gs>
              <a:gs pos="50000">
                <a:srgbClr val="7030A0">
                  <a:shade val="67500"/>
                  <a:satMod val="115000"/>
                </a:srgbClr>
              </a:gs>
              <a:gs pos="100000">
                <a:srgbClr val="BE8CE4"/>
              </a:gs>
            </a:gsLst>
            <a:lin ang="16200000" scaled="1"/>
            <a:tileRec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solidFill>
                <a:srgbClr val="DDDDDD"/>
              </a:solidFill>
            </a:endParaRPr>
          </a:p>
        </p:txBody>
      </p:sp>
      <p:sp>
        <p:nvSpPr>
          <p:cNvPr id="42" name="Rectangle 41"/>
          <p:cNvSpPr/>
          <p:nvPr/>
        </p:nvSpPr>
        <p:spPr>
          <a:xfrm>
            <a:off x="1447800" y="185166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43" name="Rectangle 42"/>
          <p:cNvSpPr/>
          <p:nvPr/>
        </p:nvSpPr>
        <p:spPr>
          <a:xfrm>
            <a:off x="5791200" y="929640"/>
            <a:ext cx="457200" cy="3810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solidFill>
                <a:srgbClr val="DDDDDD"/>
              </a:solidFill>
            </a:endParaRPr>
          </a:p>
        </p:txBody>
      </p:sp>
      <p:sp>
        <p:nvSpPr>
          <p:cNvPr id="40" name="Rectangle 39"/>
          <p:cNvSpPr/>
          <p:nvPr/>
        </p:nvSpPr>
        <p:spPr>
          <a:xfrm>
            <a:off x="4800600" y="1318260"/>
            <a:ext cx="2286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44" name="Rectangle 43"/>
          <p:cNvSpPr/>
          <p:nvPr/>
        </p:nvSpPr>
        <p:spPr>
          <a:xfrm>
            <a:off x="5029200" y="131826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45" name="Rectangle 44"/>
          <p:cNvSpPr/>
          <p:nvPr/>
        </p:nvSpPr>
        <p:spPr>
          <a:xfrm>
            <a:off x="5143500" y="131826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46" name="Rectangle 45"/>
          <p:cNvSpPr/>
          <p:nvPr/>
        </p:nvSpPr>
        <p:spPr>
          <a:xfrm>
            <a:off x="5410200" y="131826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47" name="Rectangle 46"/>
          <p:cNvSpPr/>
          <p:nvPr/>
        </p:nvSpPr>
        <p:spPr>
          <a:xfrm>
            <a:off x="4876800" y="2804160"/>
            <a:ext cx="2286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48" name="Rectangle 47"/>
          <p:cNvSpPr/>
          <p:nvPr/>
        </p:nvSpPr>
        <p:spPr>
          <a:xfrm>
            <a:off x="5105400" y="280416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49" name="Rectangle 48"/>
          <p:cNvSpPr/>
          <p:nvPr/>
        </p:nvSpPr>
        <p:spPr>
          <a:xfrm>
            <a:off x="5219700" y="280416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0" name="Rectangle 49"/>
          <p:cNvSpPr/>
          <p:nvPr/>
        </p:nvSpPr>
        <p:spPr>
          <a:xfrm>
            <a:off x="5486400" y="280416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1" name="Rectangle 50"/>
          <p:cNvSpPr/>
          <p:nvPr/>
        </p:nvSpPr>
        <p:spPr>
          <a:xfrm>
            <a:off x="594360" y="822960"/>
            <a:ext cx="6187440" cy="2834640"/>
          </a:xfrm>
          <a:prstGeom prst="rect">
            <a:avLst/>
          </a:prstGeom>
          <a:solidFill>
            <a:srgbClr val="E4E4E4">
              <a:alpha val="75000"/>
            </a:srgb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Down Arrow Callout 6"/>
          <p:cNvSpPr/>
          <p:nvPr/>
        </p:nvSpPr>
        <p:spPr>
          <a:xfrm>
            <a:off x="6248400" y="929640"/>
            <a:ext cx="457200" cy="579120"/>
          </a:xfrm>
          <a:prstGeom prst="down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1066800" y="1828800"/>
            <a:ext cx="3962400" cy="369332"/>
          </a:xfrm>
          <a:prstGeom prst="rect">
            <a:avLst/>
          </a:prstGeom>
          <a:noFill/>
        </p:spPr>
        <p:txBody>
          <a:bodyPr wrap="square" rtlCol="0">
            <a:spAutoFit/>
          </a:bodyPr>
          <a:lstStyle/>
          <a:p>
            <a:pPr algn="r"/>
            <a:r>
              <a:rPr lang="en-US" i="1" dirty="0" smtClean="0"/>
              <a:t>frame is published for rendering</a:t>
            </a:r>
            <a:endParaRPr lang="en-US" i="1" dirty="0"/>
          </a:p>
        </p:txBody>
      </p:sp>
      <p:sp>
        <p:nvSpPr>
          <p:cNvPr id="9" name="Flowchart: Data 8"/>
          <p:cNvSpPr/>
          <p:nvPr/>
        </p:nvSpPr>
        <p:spPr>
          <a:xfrm>
            <a:off x="5086350" y="1600200"/>
            <a:ext cx="1604010" cy="441960"/>
          </a:xfrm>
          <a:prstGeom prst="flowChartInputOutpu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050" dirty="0" smtClean="0"/>
              <a:t>game state mirror</a:t>
            </a:r>
            <a:endParaRPr lang="en-US" sz="1050" dirty="0"/>
          </a:p>
        </p:txBody>
      </p:sp>
    </p:spTree>
    <p:extLst>
      <p:ext uri="{BB962C8B-B14F-4D97-AF65-F5344CB8AC3E}">
        <p14:creationId xmlns:p14="http://schemas.microsoft.com/office/powerpoint/2010/main" val="111833811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000.jpg"/>
          <p:cNvPicPr>
            <a:picLocks noChangeAspect="1"/>
          </p:cNvPicPr>
          <p:nvPr/>
        </p:nvPicPr>
        <p:blipFill>
          <a:blip r:embed="rId3" cstate="print">
            <a:extLst>
              <a:ext uri="{BEBA8EAE-BF5A-486C-A8C5-ECC9F3942E4B}">
                <a14:imgProps xmlns:a14="http://schemas.microsoft.com/office/drawing/2010/main">
                  <a14:imgLayer r:embed="rId4">
                    <a14:imgEffect>
                      <a14:sharpenSoften amount="-69000"/>
                    </a14:imgEffect>
                    <a14:imgEffect>
                      <a14:brightnessContrast bright="-50000" contrast="-68000"/>
                    </a14:imgEffect>
                  </a14:imgLayer>
                </a14:imgProps>
              </a:ext>
            </a:extLst>
          </a:blip>
          <a:stretch>
            <a:fillRect/>
          </a:stretch>
        </p:blipFill>
        <p:spPr>
          <a:xfrm>
            <a:off x="0" y="0"/>
            <a:ext cx="9753600" cy="5486400"/>
          </a:xfrm>
          <a:prstGeom prst="rect">
            <a:avLst/>
          </a:prstGeom>
        </p:spPr>
      </p:pic>
      <p:sp>
        <p:nvSpPr>
          <p:cNvPr id="2" name="Title 1"/>
          <p:cNvSpPr>
            <a:spLocks noGrp="1"/>
          </p:cNvSpPr>
          <p:nvPr>
            <p:ph type="title"/>
          </p:nvPr>
        </p:nvSpPr>
        <p:spPr/>
        <p:txBody>
          <a:bodyPr/>
          <a:lstStyle/>
          <a:p>
            <a:r>
              <a:rPr lang="en-US" dirty="0" smtClean="0">
                <a:solidFill>
                  <a:srgbClr val="EAEAEA"/>
                </a:solidFill>
              </a:rPr>
              <a:t>Halo Reach: Render Thread (MP)</a:t>
            </a:r>
            <a:endParaRPr lang="en-US" dirty="0">
              <a:solidFill>
                <a:srgbClr val="EAEAEA"/>
              </a:solidFill>
            </a:endParaRPr>
          </a:p>
        </p:txBody>
      </p:sp>
      <p:sp>
        <p:nvSpPr>
          <p:cNvPr id="3" name="Rectangle 2"/>
          <p:cNvSpPr/>
          <p:nvPr/>
        </p:nvSpPr>
        <p:spPr>
          <a:xfrm>
            <a:off x="457200" y="685800"/>
            <a:ext cx="6477000" cy="3124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678180" y="92964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Simulation loop: 75-100%</a:t>
            </a:r>
            <a:endParaRPr lang="en-US" dirty="0"/>
          </a:p>
        </p:txBody>
      </p:sp>
      <p:sp>
        <p:nvSpPr>
          <p:cNvPr id="12" name="Rectangle 11"/>
          <p:cNvSpPr/>
          <p:nvPr/>
        </p:nvSpPr>
        <p:spPr>
          <a:xfrm>
            <a:off x="678180" y="131064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Job kernel: 20-30%</a:t>
            </a:r>
            <a:endParaRPr lang="en-US" dirty="0"/>
          </a:p>
        </p:txBody>
      </p:sp>
      <p:sp>
        <p:nvSpPr>
          <p:cNvPr id="13" name="Rectangle 12"/>
          <p:cNvSpPr/>
          <p:nvPr/>
        </p:nvSpPr>
        <p:spPr>
          <a:xfrm>
            <a:off x="678180" y="185166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Render loop: 70-100%</a:t>
            </a:r>
            <a:endParaRPr lang="en-US" dirty="0"/>
          </a:p>
        </p:txBody>
      </p:sp>
      <p:sp>
        <p:nvSpPr>
          <p:cNvPr id="14" name="Rectangle 13"/>
          <p:cNvSpPr/>
          <p:nvPr/>
        </p:nvSpPr>
        <p:spPr>
          <a:xfrm>
            <a:off x="678180" y="223266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Audio loop: 50-80%</a:t>
            </a:r>
            <a:endParaRPr lang="en-US" dirty="0"/>
          </a:p>
        </p:txBody>
      </p:sp>
      <p:sp>
        <p:nvSpPr>
          <p:cNvPr id="15" name="Rectangle 14"/>
          <p:cNvSpPr/>
          <p:nvPr/>
        </p:nvSpPr>
        <p:spPr>
          <a:xfrm>
            <a:off x="678180" y="279654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Job kernel, debug logging: 20-30%</a:t>
            </a:r>
            <a:endParaRPr lang="en-US" dirty="0"/>
          </a:p>
        </p:txBody>
      </p:sp>
      <p:sp>
        <p:nvSpPr>
          <p:cNvPr id="16" name="Rectangle 15"/>
          <p:cNvSpPr/>
          <p:nvPr/>
        </p:nvSpPr>
        <p:spPr>
          <a:xfrm>
            <a:off x="678180" y="318516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r"/>
            <a:r>
              <a:rPr lang="en-US" sz="1250" dirty="0" smtClean="0"/>
              <a:t>Async tasks, socket polling, </a:t>
            </a:r>
            <a:r>
              <a:rPr lang="en-US" sz="1250" dirty="0" err="1" smtClean="0"/>
              <a:t>misc</a:t>
            </a:r>
            <a:r>
              <a:rPr lang="en-US" sz="1250" dirty="0" smtClean="0"/>
              <a:t>: 10-30% with bursts of 100% utilization</a:t>
            </a:r>
            <a:endParaRPr lang="en-US" sz="1250" dirty="0"/>
          </a:p>
        </p:txBody>
      </p:sp>
      <p:sp>
        <p:nvSpPr>
          <p:cNvPr id="17" name="Rectangle 16"/>
          <p:cNvSpPr/>
          <p:nvPr/>
        </p:nvSpPr>
        <p:spPr>
          <a:xfrm>
            <a:off x="678180" y="9296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0</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19" name="Rectangle 18"/>
          <p:cNvSpPr/>
          <p:nvPr/>
        </p:nvSpPr>
        <p:spPr>
          <a:xfrm>
            <a:off x="678180" y="13106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1</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0" name="Rectangle 19"/>
          <p:cNvSpPr/>
          <p:nvPr/>
        </p:nvSpPr>
        <p:spPr>
          <a:xfrm>
            <a:off x="678180" y="183642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2</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1" name="Rectangle 20"/>
          <p:cNvSpPr/>
          <p:nvPr/>
        </p:nvSpPr>
        <p:spPr>
          <a:xfrm>
            <a:off x="678180" y="22250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3</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2" name="Rectangle 21"/>
          <p:cNvSpPr/>
          <p:nvPr/>
        </p:nvSpPr>
        <p:spPr>
          <a:xfrm>
            <a:off x="678180" y="278130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4</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3" name="Rectangle 22"/>
          <p:cNvSpPr/>
          <p:nvPr/>
        </p:nvSpPr>
        <p:spPr>
          <a:xfrm>
            <a:off x="678180" y="318516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5</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18" name="Rectangle 17"/>
          <p:cNvSpPr/>
          <p:nvPr/>
        </p:nvSpPr>
        <p:spPr>
          <a:xfrm>
            <a:off x="1447800" y="929640"/>
            <a:ext cx="5250180" cy="381000"/>
          </a:xfrm>
          <a:prstGeom prst="rect">
            <a:avLst/>
          </a:prstGeom>
          <a:gradFill>
            <a:gsLst>
              <a:gs pos="0">
                <a:schemeClr val="accent1">
                  <a:tint val="100000"/>
                  <a:shade val="100000"/>
                  <a:satMod val="130000"/>
                  <a:alpha val="46000"/>
                </a:schemeClr>
              </a:gs>
              <a:gs pos="100000">
                <a:schemeClr val="accent1">
                  <a:tint val="50000"/>
                  <a:shade val="100000"/>
                  <a:satMod val="350000"/>
                  <a:alpha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p:cNvSpPr/>
          <p:nvPr/>
        </p:nvSpPr>
        <p:spPr>
          <a:xfrm>
            <a:off x="1447800" y="1295400"/>
            <a:ext cx="1295400" cy="381000"/>
          </a:xfrm>
          <a:prstGeom prst="rect">
            <a:avLst/>
          </a:prstGeom>
          <a:gradFill>
            <a:gsLst>
              <a:gs pos="0">
                <a:schemeClr val="accent1">
                  <a:tint val="100000"/>
                  <a:shade val="100000"/>
                  <a:satMod val="130000"/>
                  <a:alpha val="46000"/>
                </a:schemeClr>
              </a:gs>
              <a:gs pos="100000">
                <a:schemeClr val="accent1">
                  <a:tint val="50000"/>
                  <a:shade val="100000"/>
                  <a:satMod val="350000"/>
                  <a:alpha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p:cNvSpPr/>
          <p:nvPr/>
        </p:nvSpPr>
        <p:spPr>
          <a:xfrm>
            <a:off x="1447800" y="1318260"/>
            <a:ext cx="525018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26" name="Rectangle 25"/>
          <p:cNvSpPr/>
          <p:nvPr/>
        </p:nvSpPr>
        <p:spPr>
          <a:xfrm>
            <a:off x="1447800" y="1851660"/>
            <a:ext cx="5250180" cy="381000"/>
          </a:xfrm>
          <a:prstGeom prst="rect">
            <a:avLst/>
          </a:prstGeom>
          <a:gradFill>
            <a:gsLst>
              <a:gs pos="0">
                <a:schemeClr val="accent1">
                  <a:tint val="100000"/>
                  <a:shade val="100000"/>
                  <a:satMod val="130000"/>
                  <a:alpha val="46000"/>
                </a:schemeClr>
              </a:gs>
              <a:gs pos="100000">
                <a:schemeClr val="accent1">
                  <a:tint val="50000"/>
                  <a:shade val="100000"/>
                  <a:satMod val="350000"/>
                  <a:alpha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Rectangle 29"/>
          <p:cNvSpPr/>
          <p:nvPr/>
        </p:nvSpPr>
        <p:spPr>
          <a:xfrm>
            <a:off x="1447800" y="224028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1" name="Rectangle 30"/>
          <p:cNvSpPr/>
          <p:nvPr/>
        </p:nvSpPr>
        <p:spPr>
          <a:xfrm>
            <a:off x="1447800" y="278892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2" name="Rectangle 31"/>
          <p:cNvSpPr/>
          <p:nvPr/>
        </p:nvSpPr>
        <p:spPr>
          <a:xfrm>
            <a:off x="1447800" y="318516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3" name="Rectangle 32"/>
          <p:cNvSpPr/>
          <p:nvPr/>
        </p:nvSpPr>
        <p:spPr>
          <a:xfrm>
            <a:off x="1447800" y="929640"/>
            <a:ext cx="152400" cy="3810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34" name="Rectangle 33"/>
          <p:cNvSpPr/>
          <p:nvPr/>
        </p:nvSpPr>
        <p:spPr>
          <a:xfrm>
            <a:off x="1600200" y="929640"/>
            <a:ext cx="381000" cy="3810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solidFill>
                <a:srgbClr val="DDDDDD"/>
              </a:solidFill>
            </a:endParaRPr>
          </a:p>
        </p:txBody>
      </p:sp>
      <p:sp>
        <p:nvSpPr>
          <p:cNvPr id="35" name="Rectangle 34"/>
          <p:cNvSpPr/>
          <p:nvPr/>
        </p:nvSpPr>
        <p:spPr>
          <a:xfrm>
            <a:off x="1981200" y="929640"/>
            <a:ext cx="152400" cy="381000"/>
          </a:xfrm>
          <a:prstGeom prst="rect">
            <a:avLst/>
          </a:prstGeom>
          <a:gradFill flip="none" rotWithShape="1">
            <a:gsLst>
              <a:gs pos="0">
                <a:schemeClr val="accent5">
                  <a:lumMod val="50000"/>
                </a:schemeClr>
              </a:gs>
              <a:gs pos="100000">
                <a:schemeClr val="accent5">
                  <a:lumMod val="40000"/>
                  <a:lumOff val="60000"/>
                </a:schemeClr>
              </a:gs>
            </a:gsLst>
            <a:lin ang="16200000" scaled="1"/>
            <a:tileRect/>
          </a:gra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solidFill>
                <a:srgbClr val="DDDDDD"/>
              </a:solidFill>
            </a:endParaRPr>
          </a:p>
        </p:txBody>
      </p:sp>
      <p:sp>
        <p:nvSpPr>
          <p:cNvPr id="36" name="Rectangle 35"/>
          <p:cNvSpPr/>
          <p:nvPr/>
        </p:nvSpPr>
        <p:spPr>
          <a:xfrm>
            <a:off x="2141220" y="929640"/>
            <a:ext cx="1554480" cy="381000"/>
          </a:xfrm>
          <a:prstGeom prst="rect">
            <a:avLst/>
          </a:prstGeom>
          <a:solidFill>
            <a:srgbClr val="FFC000"/>
          </a:solidFill>
          <a:ln>
            <a:solidFill>
              <a:srgbClr val="FFFF00"/>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smtClean="0">
                <a:solidFill>
                  <a:schemeClr val="bg2"/>
                </a:solidFill>
              </a:rPr>
              <a:t>Object Update</a:t>
            </a:r>
            <a:endParaRPr lang="en-US" sz="1200" dirty="0">
              <a:solidFill>
                <a:schemeClr val="bg2"/>
              </a:solidFill>
            </a:endParaRPr>
          </a:p>
        </p:txBody>
      </p:sp>
      <p:sp>
        <p:nvSpPr>
          <p:cNvPr id="37" name="Rectangle 36"/>
          <p:cNvSpPr/>
          <p:nvPr/>
        </p:nvSpPr>
        <p:spPr>
          <a:xfrm>
            <a:off x="3699510" y="929640"/>
            <a:ext cx="1101090" cy="381000"/>
          </a:xfrm>
          <a:prstGeom prst="rect">
            <a:avLst/>
          </a:prstGeom>
          <a:solidFill>
            <a:srgbClr val="92D05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100" dirty="0" smtClean="0">
                <a:solidFill>
                  <a:schemeClr val="bg2"/>
                </a:solidFill>
              </a:rPr>
              <a:t>Havok Update</a:t>
            </a:r>
            <a:endParaRPr lang="en-US" sz="1100" dirty="0">
              <a:solidFill>
                <a:schemeClr val="bg2"/>
              </a:solidFill>
            </a:endParaRPr>
          </a:p>
        </p:txBody>
      </p:sp>
      <p:sp>
        <p:nvSpPr>
          <p:cNvPr id="38" name="Rectangle 37"/>
          <p:cNvSpPr/>
          <p:nvPr/>
        </p:nvSpPr>
        <p:spPr>
          <a:xfrm>
            <a:off x="4800600" y="929640"/>
            <a:ext cx="8382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1200" dirty="0" err="1" smtClean="0">
                <a:solidFill>
                  <a:schemeClr val="bg2"/>
                </a:solidFill>
              </a:rPr>
              <a:t>Obj</a:t>
            </a:r>
            <a:r>
              <a:rPr lang="en-US" sz="1200" dirty="0" smtClean="0">
                <a:solidFill>
                  <a:schemeClr val="bg2"/>
                </a:solidFill>
              </a:rPr>
              <a:t> move</a:t>
            </a:r>
            <a:endParaRPr lang="en-US" sz="1200" dirty="0">
              <a:solidFill>
                <a:schemeClr val="bg2"/>
              </a:solidFill>
            </a:endParaRPr>
          </a:p>
        </p:txBody>
      </p:sp>
      <p:sp>
        <p:nvSpPr>
          <p:cNvPr id="39" name="Rectangle 38"/>
          <p:cNvSpPr/>
          <p:nvPr/>
        </p:nvSpPr>
        <p:spPr>
          <a:xfrm>
            <a:off x="5638800" y="929640"/>
            <a:ext cx="152400" cy="3810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solidFill>
                <a:srgbClr val="DDDDDD"/>
              </a:solidFill>
            </a:endParaRPr>
          </a:p>
        </p:txBody>
      </p:sp>
      <p:sp>
        <p:nvSpPr>
          <p:cNvPr id="41" name="Rectangle 40"/>
          <p:cNvSpPr/>
          <p:nvPr/>
        </p:nvSpPr>
        <p:spPr>
          <a:xfrm>
            <a:off x="6240780" y="929640"/>
            <a:ext cx="457200" cy="381000"/>
          </a:xfrm>
          <a:prstGeom prst="rect">
            <a:avLst/>
          </a:prstGeom>
          <a:gradFill flip="none" rotWithShape="1">
            <a:gsLst>
              <a:gs pos="0">
                <a:srgbClr val="7030A0"/>
              </a:gs>
              <a:gs pos="50000">
                <a:srgbClr val="7030A0">
                  <a:shade val="67500"/>
                  <a:satMod val="115000"/>
                </a:srgbClr>
              </a:gs>
              <a:gs pos="100000">
                <a:srgbClr val="BE8CE4"/>
              </a:gs>
            </a:gsLst>
            <a:lin ang="16200000" scaled="1"/>
            <a:tileRec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solidFill>
                <a:srgbClr val="DDDDDD"/>
              </a:solidFill>
            </a:endParaRPr>
          </a:p>
        </p:txBody>
      </p:sp>
      <p:sp>
        <p:nvSpPr>
          <p:cNvPr id="42" name="Rectangle 41"/>
          <p:cNvSpPr/>
          <p:nvPr/>
        </p:nvSpPr>
        <p:spPr>
          <a:xfrm>
            <a:off x="1447800" y="184404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43" name="Rectangle 42"/>
          <p:cNvSpPr/>
          <p:nvPr/>
        </p:nvSpPr>
        <p:spPr>
          <a:xfrm>
            <a:off x="5791200" y="929640"/>
            <a:ext cx="457200" cy="3810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solidFill>
                <a:srgbClr val="DDDDDD"/>
              </a:solidFill>
            </a:endParaRPr>
          </a:p>
        </p:txBody>
      </p:sp>
      <p:sp>
        <p:nvSpPr>
          <p:cNvPr id="40" name="Rectangle 39"/>
          <p:cNvSpPr/>
          <p:nvPr/>
        </p:nvSpPr>
        <p:spPr>
          <a:xfrm>
            <a:off x="4800600" y="1318260"/>
            <a:ext cx="2286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44" name="Rectangle 43"/>
          <p:cNvSpPr/>
          <p:nvPr/>
        </p:nvSpPr>
        <p:spPr>
          <a:xfrm>
            <a:off x="5029200" y="131826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45" name="Rectangle 44"/>
          <p:cNvSpPr/>
          <p:nvPr/>
        </p:nvSpPr>
        <p:spPr>
          <a:xfrm>
            <a:off x="5143500" y="131826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46" name="Rectangle 45"/>
          <p:cNvSpPr/>
          <p:nvPr/>
        </p:nvSpPr>
        <p:spPr>
          <a:xfrm>
            <a:off x="5410200" y="131826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47" name="Rectangle 46"/>
          <p:cNvSpPr/>
          <p:nvPr/>
        </p:nvSpPr>
        <p:spPr>
          <a:xfrm>
            <a:off x="4876800" y="2804160"/>
            <a:ext cx="2286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48" name="Rectangle 47"/>
          <p:cNvSpPr/>
          <p:nvPr/>
        </p:nvSpPr>
        <p:spPr>
          <a:xfrm>
            <a:off x="5105400" y="280416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49" name="Rectangle 48"/>
          <p:cNvSpPr/>
          <p:nvPr/>
        </p:nvSpPr>
        <p:spPr>
          <a:xfrm>
            <a:off x="5219700" y="280416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0" name="Rectangle 49"/>
          <p:cNvSpPr/>
          <p:nvPr/>
        </p:nvSpPr>
        <p:spPr>
          <a:xfrm>
            <a:off x="5486400" y="280416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1" name="Rectangle 50"/>
          <p:cNvSpPr/>
          <p:nvPr/>
        </p:nvSpPr>
        <p:spPr>
          <a:xfrm>
            <a:off x="1447800" y="929640"/>
            <a:ext cx="5257800" cy="777240"/>
          </a:xfrm>
          <a:prstGeom prst="rect">
            <a:avLst/>
          </a:prstGeom>
          <a:solidFill>
            <a:srgbClr val="E4E4E4">
              <a:alpha val="75000"/>
            </a:srgb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2" name="Rectangle 51"/>
          <p:cNvSpPr/>
          <p:nvPr/>
        </p:nvSpPr>
        <p:spPr>
          <a:xfrm>
            <a:off x="1447800" y="2788920"/>
            <a:ext cx="5257800" cy="777240"/>
          </a:xfrm>
          <a:prstGeom prst="rect">
            <a:avLst/>
          </a:prstGeom>
          <a:solidFill>
            <a:srgbClr val="E4E4E4">
              <a:alpha val="75000"/>
            </a:srgb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3" name="Rectangle 52"/>
          <p:cNvSpPr/>
          <p:nvPr/>
        </p:nvSpPr>
        <p:spPr>
          <a:xfrm>
            <a:off x="1447800" y="1851660"/>
            <a:ext cx="2628900" cy="381000"/>
          </a:xfrm>
          <a:prstGeom prst="rect">
            <a:avLst/>
          </a:prstGeom>
          <a:solidFill>
            <a:srgbClr val="FFC000"/>
          </a:solidFill>
          <a:ln>
            <a:solidFill>
              <a:srgbClr val="FFFF00"/>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smtClean="0">
                <a:solidFill>
                  <a:schemeClr val="bg2"/>
                </a:solidFill>
              </a:rPr>
              <a:t>Player Viewport 1</a:t>
            </a:r>
            <a:endParaRPr lang="en-US" sz="1200" dirty="0">
              <a:solidFill>
                <a:schemeClr val="bg2"/>
              </a:solidFill>
            </a:endParaRPr>
          </a:p>
        </p:txBody>
      </p:sp>
      <p:sp>
        <p:nvSpPr>
          <p:cNvPr id="54" name="Rectangle 53"/>
          <p:cNvSpPr/>
          <p:nvPr/>
        </p:nvSpPr>
        <p:spPr>
          <a:xfrm>
            <a:off x="4076700" y="1851660"/>
            <a:ext cx="2628900" cy="381000"/>
          </a:xfrm>
          <a:prstGeom prst="rect">
            <a:avLst/>
          </a:prstGeom>
          <a:solidFill>
            <a:srgbClr val="FFC000"/>
          </a:solidFill>
          <a:ln>
            <a:solidFill>
              <a:srgbClr val="FFFF00"/>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a:solidFill>
                  <a:schemeClr val="bg2"/>
                </a:solidFill>
              </a:rPr>
              <a:t>Player Viewport 2</a:t>
            </a:r>
          </a:p>
        </p:txBody>
      </p:sp>
    </p:spTree>
    <p:extLst>
      <p:ext uri="{BB962C8B-B14F-4D97-AF65-F5344CB8AC3E}">
        <p14:creationId xmlns:p14="http://schemas.microsoft.com/office/powerpoint/2010/main" val="239674967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000.jpg"/>
          <p:cNvPicPr>
            <a:picLocks noChangeAspect="1"/>
          </p:cNvPicPr>
          <p:nvPr/>
        </p:nvPicPr>
        <p:blipFill>
          <a:blip r:embed="rId3" cstate="print">
            <a:extLst>
              <a:ext uri="{BEBA8EAE-BF5A-486C-A8C5-ECC9F3942E4B}">
                <a14:imgProps xmlns:a14="http://schemas.microsoft.com/office/drawing/2010/main">
                  <a14:imgLayer r:embed="rId4">
                    <a14:imgEffect>
                      <a14:sharpenSoften amount="-69000"/>
                    </a14:imgEffect>
                    <a14:imgEffect>
                      <a14:brightnessContrast bright="-50000" contrast="-68000"/>
                    </a14:imgEffect>
                  </a14:imgLayer>
                </a14:imgProps>
              </a:ext>
            </a:extLst>
          </a:blip>
          <a:stretch>
            <a:fillRect/>
          </a:stretch>
        </p:blipFill>
        <p:spPr>
          <a:xfrm>
            <a:off x="0" y="0"/>
            <a:ext cx="9753600" cy="5486400"/>
          </a:xfrm>
          <a:prstGeom prst="rect">
            <a:avLst/>
          </a:prstGeom>
        </p:spPr>
      </p:pic>
      <p:sp>
        <p:nvSpPr>
          <p:cNvPr id="2" name="Title 1"/>
          <p:cNvSpPr>
            <a:spLocks noGrp="1"/>
          </p:cNvSpPr>
          <p:nvPr>
            <p:ph type="title"/>
          </p:nvPr>
        </p:nvSpPr>
        <p:spPr/>
        <p:txBody>
          <a:bodyPr/>
          <a:lstStyle/>
          <a:p>
            <a:r>
              <a:rPr lang="en-US" dirty="0" smtClean="0">
                <a:solidFill>
                  <a:srgbClr val="EAEAEA"/>
                </a:solidFill>
              </a:rPr>
              <a:t>Halo Reach: Render Thread (MP)</a:t>
            </a:r>
            <a:endParaRPr lang="en-US" dirty="0">
              <a:solidFill>
                <a:srgbClr val="EAEAEA"/>
              </a:solidFill>
            </a:endParaRPr>
          </a:p>
        </p:txBody>
      </p:sp>
      <p:sp>
        <p:nvSpPr>
          <p:cNvPr id="3" name="Rectangle 2"/>
          <p:cNvSpPr/>
          <p:nvPr/>
        </p:nvSpPr>
        <p:spPr>
          <a:xfrm>
            <a:off x="457200" y="685800"/>
            <a:ext cx="6477000" cy="3124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678180" y="92964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Simulation loop: 75-100%</a:t>
            </a:r>
            <a:endParaRPr lang="en-US" dirty="0"/>
          </a:p>
        </p:txBody>
      </p:sp>
      <p:sp>
        <p:nvSpPr>
          <p:cNvPr id="12" name="Rectangle 11"/>
          <p:cNvSpPr/>
          <p:nvPr/>
        </p:nvSpPr>
        <p:spPr>
          <a:xfrm>
            <a:off x="678180" y="131064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Job kernel: 20-30%</a:t>
            </a:r>
            <a:endParaRPr lang="en-US" dirty="0"/>
          </a:p>
        </p:txBody>
      </p:sp>
      <p:sp>
        <p:nvSpPr>
          <p:cNvPr id="13" name="Rectangle 12"/>
          <p:cNvSpPr/>
          <p:nvPr/>
        </p:nvSpPr>
        <p:spPr>
          <a:xfrm>
            <a:off x="678180" y="185166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Render loop: 70-100%</a:t>
            </a:r>
            <a:endParaRPr lang="en-US" dirty="0"/>
          </a:p>
        </p:txBody>
      </p:sp>
      <p:sp>
        <p:nvSpPr>
          <p:cNvPr id="14" name="Rectangle 13"/>
          <p:cNvSpPr/>
          <p:nvPr/>
        </p:nvSpPr>
        <p:spPr>
          <a:xfrm>
            <a:off x="678180" y="223266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Audio loop: 50-80%</a:t>
            </a:r>
            <a:endParaRPr lang="en-US" dirty="0"/>
          </a:p>
        </p:txBody>
      </p:sp>
      <p:sp>
        <p:nvSpPr>
          <p:cNvPr id="15" name="Rectangle 14"/>
          <p:cNvSpPr/>
          <p:nvPr/>
        </p:nvSpPr>
        <p:spPr>
          <a:xfrm>
            <a:off x="678180" y="279654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Job kernel, debug logging: 20-30%</a:t>
            </a:r>
            <a:endParaRPr lang="en-US" dirty="0"/>
          </a:p>
        </p:txBody>
      </p:sp>
      <p:sp>
        <p:nvSpPr>
          <p:cNvPr id="16" name="Rectangle 15"/>
          <p:cNvSpPr/>
          <p:nvPr/>
        </p:nvSpPr>
        <p:spPr>
          <a:xfrm>
            <a:off x="678180" y="318516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r"/>
            <a:r>
              <a:rPr lang="en-US" sz="1250" dirty="0" smtClean="0"/>
              <a:t>Async tasks, socket polling, </a:t>
            </a:r>
            <a:r>
              <a:rPr lang="en-US" sz="1250" dirty="0" err="1" smtClean="0"/>
              <a:t>misc</a:t>
            </a:r>
            <a:r>
              <a:rPr lang="en-US" sz="1250" dirty="0" smtClean="0"/>
              <a:t>: 10-30% with bursts of 100% utilization</a:t>
            </a:r>
            <a:endParaRPr lang="en-US" sz="1250" dirty="0"/>
          </a:p>
        </p:txBody>
      </p:sp>
      <p:sp>
        <p:nvSpPr>
          <p:cNvPr id="17" name="Rectangle 16"/>
          <p:cNvSpPr/>
          <p:nvPr/>
        </p:nvSpPr>
        <p:spPr>
          <a:xfrm>
            <a:off x="678180" y="9296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0</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19" name="Rectangle 18"/>
          <p:cNvSpPr/>
          <p:nvPr/>
        </p:nvSpPr>
        <p:spPr>
          <a:xfrm>
            <a:off x="678180" y="13106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1</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0" name="Rectangle 19"/>
          <p:cNvSpPr/>
          <p:nvPr/>
        </p:nvSpPr>
        <p:spPr>
          <a:xfrm>
            <a:off x="678180" y="183642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2</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1" name="Rectangle 20"/>
          <p:cNvSpPr/>
          <p:nvPr/>
        </p:nvSpPr>
        <p:spPr>
          <a:xfrm>
            <a:off x="678180" y="22250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3</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2" name="Rectangle 21"/>
          <p:cNvSpPr/>
          <p:nvPr/>
        </p:nvSpPr>
        <p:spPr>
          <a:xfrm>
            <a:off x="678180" y="278130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4</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3" name="Rectangle 22"/>
          <p:cNvSpPr/>
          <p:nvPr/>
        </p:nvSpPr>
        <p:spPr>
          <a:xfrm>
            <a:off x="678180" y="318516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5</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18" name="Rectangle 17"/>
          <p:cNvSpPr/>
          <p:nvPr/>
        </p:nvSpPr>
        <p:spPr>
          <a:xfrm>
            <a:off x="1447800" y="929640"/>
            <a:ext cx="5250180" cy="381000"/>
          </a:xfrm>
          <a:prstGeom prst="rect">
            <a:avLst/>
          </a:prstGeom>
          <a:gradFill>
            <a:gsLst>
              <a:gs pos="0">
                <a:schemeClr val="accent1">
                  <a:tint val="100000"/>
                  <a:shade val="100000"/>
                  <a:satMod val="130000"/>
                  <a:alpha val="46000"/>
                </a:schemeClr>
              </a:gs>
              <a:gs pos="100000">
                <a:schemeClr val="accent1">
                  <a:tint val="50000"/>
                  <a:shade val="100000"/>
                  <a:satMod val="350000"/>
                  <a:alpha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p:cNvSpPr/>
          <p:nvPr/>
        </p:nvSpPr>
        <p:spPr>
          <a:xfrm>
            <a:off x="1447800" y="1295400"/>
            <a:ext cx="1295400" cy="381000"/>
          </a:xfrm>
          <a:prstGeom prst="rect">
            <a:avLst/>
          </a:prstGeom>
          <a:gradFill>
            <a:gsLst>
              <a:gs pos="0">
                <a:schemeClr val="accent1">
                  <a:tint val="100000"/>
                  <a:shade val="100000"/>
                  <a:satMod val="130000"/>
                  <a:alpha val="46000"/>
                </a:schemeClr>
              </a:gs>
              <a:gs pos="100000">
                <a:schemeClr val="accent1">
                  <a:tint val="50000"/>
                  <a:shade val="100000"/>
                  <a:satMod val="350000"/>
                  <a:alpha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p:cNvSpPr/>
          <p:nvPr/>
        </p:nvSpPr>
        <p:spPr>
          <a:xfrm>
            <a:off x="1447800" y="1318260"/>
            <a:ext cx="525018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26" name="Rectangle 25"/>
          <p:cNvSpPr/>
          <p:nvPr/>
        </p:nvSpPr>
        <p:spPr>
          <a:xfrm>
            <a:off x="1447800" y="1851660"/>
            <a:ext cx="5250180" cy="381000"/>
          </a:xfrm>
          <a:prstGeom prst="rect">
            <a:avLst/>
          </a:prstGeom>
          <a:gradFill>
            <a:gsLst>
              <a:gs pos="0">
                <a:schemeClr val="accent1">
                  <a:tint val="100000"/>
                  <a:shade val="100000"/>
                  <a:satMod val="130000"/>
                  <a:alpha val="46000"/>
                </a:schemeClr>
              </a:gs>
              <a:gs pos="100000">
                <a:schemeClr val="accent1">
                  <a:tint val="50000"/>
                  <a:shade val="100000"/>
                  <a:satMod val="350000"/>
                  <a:alpha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Rectangle 29"/>
          <p:cNvSpPr/>
          <p:nvPr/>
        </p:nvSpPr>
        <p:spPr>
          <a:xfrm>
            <a:off x="1447800" y="224028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1" name="Rectangle 30"/>
          <p:cNvSpPr/>
          <p:nvPr/>
        </p:nvSpPr>
        <p:spPr>
          <a:xfrm>
            <a:off x="1447800" y="278892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2" name="Rectangle 31"/>
          <p:cNvSpPr/>
          <p:nvPr/>
        </p:nvSpPr>
        <p:spPr>
          <a:xfrm>
            <a:off x="1447800" y="318516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3" name="Rectangle 32"/>
          <p:cNvSpPr/>
          <p:nvPr/>
        </p:nvSpPr>
        <p:spPr>
          <a:xfrm>
            <a:off x="1447800" y="929640"/>
            <a:ext cx="152400" cy="3810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34" name="Rectangle 33"/>
          <p:cNvSpPr/>
          <p:nvPr/>
        </p:nvSpPr>
        <p:spPr>
          <a:xfrm>
            <a:off x="1600200" y="929640"/>
            <a:ext cx="381000" cy="3810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solidFill>
                <a:srgbClr val="DDDDDD"/>
              </a:solidFill>
            </a:endParaRPr>
          </a:p>
        </p:txBody>
      </p:sp>
      <p:sp>
        <p:nvSpPr>
          <p:cNvPr id="35" name="Rectangle 34"/>
          <p:cNvSpPr/>
          <p:nvPr/>
        </p:nvSpPr>
        <p:spPr>
          <a:xfrm>
            <a:off x="1981200" y="929640"/>
            <a:ext cx="152400" cy="381000"/>
          </a:xfrm>
          <a:prstGeom prst="rect">
            <a:avLst/>
          </a:prstGeom>
          <a:gradFill flip="none" rotWithShape="1">
            <a:gsLst>
              <a:gs pos="0">
                <a:schemeClr val="accent5">
                  <a:lumMod val="50000"/>
                </a:schemeClr>
              </a:gs>
              <a:gs pos="100000">
                <a:schemeClr val="accent5">
                  <a:lumMod val="40000"/>
                  <a:lumOff val="60000"/>
                </a:schemeClr>
              </a:gs>
            </a:gsLst>
            <a:lin ang="16200000" scaled="1"/>
            <a:tileRect/>
          </a:gra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solidFill>
                <a:srgbClr val="DDDDDD"/>
              </a:solidFill>
            </a:endParaRPr>
          </a:p>
        </p:txBody>
      </p:sp>
      <p:sp>
        <p:nvSpPr>
          <p:cNvPr id="36" name="Rectangle 35"/>
          <p:cNvSpPr/>
          <p:nvPr/>
        </p:nvSpPr>
        <p:spPr>
          <a:xfrm>
            <a:off x="2141220" y="929640"/>
            <a:ext cx="1554480" cy="381000"/>
          </a:xfrm>
          <a:prstGeom prst="rect">
            <a:avLst/>
          </a:prstGeom>
          <a:solidFill>
            <a:srgbClr val="FFC000"/>
          </a:solidFill>
          <a:ln>
            <a:solidFill>
              <a:srgbClr val="FFFF00"/>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smtClean="0">
                <a:solidFill>
                  <a:schemeClr val="bg2"/>
                </a:solidFill>
              </a:rPr>
              <a:t>Object Update</a:t>
            </a:r>
            <a:endParaRPr lang="en-US" sz="1200" dirty="0">
              <a:solidFill>
                <a:schemeClr val="bg2"/>
              </a:solidFill>
            </a:endParaRPr>
          </a:p>
        </p:txBody>
      </p:sp>
      <p:sp>
        <p:nvSpPr>
          <p:cNvPr id="37" name="Rectangle 36"/>
          <p:cNvSpPr/>
          <p:nvPr/>
        </p:nvSpPr>
        <p:spPr>
          <a:xfrm>
            <a:off x="3699510" y="929640"/>
            <a:ext cx="1101090" cy="381000"/>
          </a:xfrm>
          <a:prstGeom prst="rect">
            <a:avLst/>
          </a:prstGeom>
          <a:solidFill>
            <a:srgbClr val="92D05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100" dirty="0" smtClean="0">
                <a:solidFill>
                  <a:schemeClr val="bg2"/>
                </a:solidFill>
              </a:rPr>
              <a:t>Havok Update</a:t>
            </a:r>
            <a:endParaRPr lang="en-US" sz="1100" dirty="0">
              <a:solidFill>
                <a:schemeClr val="bg2"/>
              </a:solidFill>
            </a:endParaRPr>
          </a:p>
        </p:txBody>
      </p:sp>
      <p:sp>
        <p:nvSpPr>
          <p:cNvPr id="38" name="Rectangle 37"/>
          <p:cNvSpPr/>
          <p:nvPr/>
        </p:nvSpPr>
        <p:spPr>
          <a:xfrm>
            <a:off x="4800600" y="929640"/>
            <a:ext cx="8382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1200" dirty="0" err="1" smtClean="0">
                <a:solidFill>
                  <a:schemeClr val="bg2"/>
                </a:solidFill>
              </a:rPr>
              <a:t>Obj</a:t>
            </a:r>
            <a:r>
              <a:rPr lang="en-US" sz="1200" dirty="0" smtClean="0">
                <a:solidFill>
                  <a:schemeClr val="bg2"/>
                </a:solidFill>
              </a:rPr>
              <a:t> move</a:t>
            </a:r>
            <a:endParaRPr lang="en-US" sz="1200" dirty="0">
              <a:solidFill>
                <a:schemeClr val="bg2"/>
              </a:solidFill>
            </a:endParaRPr>
          </a:p>
        </p:txBody>
      </p:sp>
      <p:sp>
        <p:nvSpPr>
          <p:cNvPr id="39" name="Rectangle 38"/>
          <p:cNvSpPr/>
          <p:nvPr/>
        </p:nvSpPr>
        <p:spPr>
          <a:xfrm>
            <a:off x="5638800" y="929640"/>
            <a:ext cx="152400" cy="3810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solidFill>
                <a:srgbClr val="DDDDDD"/>
              </a:solidFill>
            </a:endParaRPr>
          </a:p>
        </p:txBody>
      </p:sp>
      <p:sp>
        <p:nvSpPr>
          <p:cNvPr id="41" name="Rectangle 40"/>
          <p:cNvSpPr/>
          <p:nvPr/>
        </p:nvSpPr>
        <p:spPr>
          <a:xfrm>
            <a:off x="6240780" y="929640"/>
            <a:ext cx="457200" cy="381000"/>
          </a:xfrm>
          <a:prstGeom prst="rect">
            <a:avLst/>
          </a:prstGeom>
          <a:gradFill flip="none" rotWithShape="1">
            <a:gsLst>
              <a:gs pos="0">
                <a:srgbClr val="7030A0"/>
              </a:gs>
              <a:gs pos="50000">
                <a:srgbClr val="7030A0">
                  <a:shade val="67500"/>
                  <a:satMod val="115000"/>
                </a:srgbClr>
              </a:gs>
              <a:gs pos="100000">
                <a:srgbClr val="BE8CE4"/>
              </a:gs>
            </a:gsLst>
            <a:lin ang="16200000" scaled="1"/>
            <a:tileRec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solidFill>
                <a:srgbClr val="DDDDDD"/>
              </a:solidFill>
            </a:endParaRPr>
          </a:p>
        </p:txBody>
      </p:sp>
      <p:sp>
        <p:nvSpPr>
          <p:cNvPr id="42" name="Rectangle 41"/>
          <p:cNvSpPr/>
          <p:nvPr/>
        </p:nvSpPr>
        <p:spPr>
          <a:xfrm>
            <a:off x="1447800" y="184404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43" name="Rectangle 42"/>
          <p:cNvSpPr/>
          <p:nvPr/>
        </p:nvSpPr>
        <p:spPr>
          <a:xfrm>
            <a:off x="5791200" y="929640"/>
            <a:ext cx="457200" cy="3810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solidFill>
                <a:srgbClr val="DDDDDD"/>
              </a:solidFill>
            </a:endParaRPr>
          </a:p>
        </p:txBody>
      </p:sp>
      <p:sp>
        <p:nvSpPr>
          <p:cNvPr id="40" name="Rectangle 39"/>
          <p:cNvSpPr/>
          <p:nvPr/>
        </p:nvSpPr>
        <p:spPr>
          <a:xfrm>
            <a:off x="4800600" y="1318260"/>
            <a:ext cx="2286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44" name="Rectangle 43"/>
          <p:cNvSpPr/>
          <p:nvPr/>
        </p:nvSpPr>
        <p:spPr>
          <a:xfrm>
            <a:off x="5029200" y="131826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45" name="Rectangle 44"/>
          <p:cNvSpPr/>
          <p:nvPr/>
        </p:nvSpPr>
        <p:spPr>
          <a:xfrm>
            <a:off x="5143500" y="131826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46" name="Rectangle 45"/>
          <p:cNvSpPr/>
          <p:nvPr/>
        </p:nvSpPr>
        <p:spPr>
          <a:xfrm>
            <a:off x="5410200" y="131826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47" name="Rectangle 46"/>
          <p:cNvSpPr/>
          <p:nvPr/>
        </p:nvSpPr>
        <p:spPr>
          <a:xfrm>
            <a:off x="4876800" y="2804160"/>
            <a:ext cx="2286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48" name="Rectangle 47"/>
          <p:cNvSpPr/>
          <p:nvPr/>
        </p:nvSpPr>
        <p:spPr>
          <a:xfrm>
            <a:off x="5105400" y="280416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49" name="Rectangle 48"/>
          <p:cNvSpPr/>
          <p:nvPr/>
        </p:nvSpPr>
        <p:spPr>
          <a:xfrm>
            <a:off x="5219700" y="280416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0" name="Rectangle 49"/>
          <p:cNvSpPr/>
          <p:nvPr/>
        </p:nvSpPr>
        <p:spPr>
          <a:xfrm>
            <a:off x="5486400" y="280416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1" name="Rectangle 50"/>
          <p:cNvSpPr/>
          <p:nvPr/>
        </p:nvSpPr>
        <p:spPr>
          <a:xfrm>
            <a:off x="1447800" y="929640"/>
            <a:ext cx="5257800" cy="777240"/>
          </a:xfrm>
          <a:prstGeom prst="rect">
            <a:avLst/>
          </a:prstGeom>
          <a:solidFill>
            <a:srgbClr val="E4E4E4">
              <a:alpha val="75000"/>
            </a:srgb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2" name="Rectangle 51"/>
          <p:cNvSpPr/>
          <p:nvPr/>
        </p:nvSpPr>
        <p:spPr>
          <a:xfrm>
            <a:off x="1447800" y="2788920"/>
            <a:ext cx="5257800" cy="777240"/>
          </a:xfrm>
          <a:prstGeom prst="rect">
            <a:avLst/>
          </a:prstGeom>
          <a:solidFill>
            <a:srgbClr val="E4E4E4">
              <a:alpha val="75000"/>
            </a:srgb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3" name="Rectangle 52"/>
          <p:cNvSpPr/>
          <p:nvPr/>
        </p:nvSpPr>
        <p:spPr>
          <a:xfrm>
            <a:off x="1447800" y="1851660"/>
            <a:ext cx="2628900" cy="381000"/>
          </a:xfrm>
          <a:prstGeom prst="rect">
            <a:avLst/>
          </a:prstGeom>
          <a:solidFill>
            <a:srgbClr val="FFC000"/>
          </a:solidFill>
          <a:ln>
            <a:solidFill>
              <a:srgbClr val="FFFF00"/>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smtClean="0">
                <a:solidFill>
                  <a:schemeClr val="bg2"/>
                </a:solidFill>
              </a:rPr>
              <a:t>Player Viewport 1</a:t>
            </a:r>
            <a:endParaRPr lang="en-US" sz="1200" dirty="0">
              <a:solidFill>
                <a:schemeClr val="bg2"/>
              </a:solidFill>
            </a:endParaRPr>
          </a:p>
        </p:txBody>
      </p:sp>
      <p:sp>
        <p:nvSpPr>
          <p:cNvPr id="54" name="Rectangle 53"/>
          <p:cNvSpPr/>
          <p:nvPr/>
        </p:nvSpPr>
        <p:spPr>
          <a:xfrm>
            <a:off x="4076700" y="1851660"/>
            <a:ext cx="2628900" cy="381000"/>
          </a:xfrm>
          <a:prstGeom prst="rect">
            <a:avLst/>
          </a:prstGeom>
          <a:solidFill>
            <a:srgbClr val="FFC000"/>
          </a:solidFill>
          <a:ln>
            <a:solidFill>
              <a:srgbClr val="FFFF00"/>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a:solidFill>
                  <a:schemeClr val="bg2"/>
                </a:solidFill>
              </a:rPr>
              <a:t>Player Viewport 2</a:t>
            </a:r>
          </a:p>
        </p:txBody>
      </p:sp>
      <p:sp>
        <p:nvSpPr>
          <p:cNvPr id="55" name="Rectangle 54"/>
          <p:cNvSpPr/>
          <p:nvPr/>
        </p:nvSpPr>
        <p:spPr>
          <a:xfrm>
            <a:off x="1447800" y="1866900"/>
            <a:ext cx="1066800" cy="346364"/>
          </a:xfrm>
          <a:prstGeom prst="rect">
            <a:avLst/>
          </a:prstGeom>
          <a:solidFill>
            <a:srgbClr val="BE8CE4"/>
          </a:solidFill>
          <a:ln>
            <a:solidFill>
              <a:srgbClr val="FFFF00"/>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smtClean="0">
                <a:solidFill>
                  <a:schemeClr val="bg2"/>
                </a:solidFill>
              </a:rPr>
              <a:t>PV1: </a:t>
            </a:r>
            <a:r>
              <a:rPr lang="en-US" sz="1200" dirty="0" err="1" smtClean="0">
                <a:solidFill>
                  <a:schemeClr val="bg2"/>
                </a:solidFill>
              </a:rPr>
              <a:t>Visib</a:t>
            </a:r>
            <a:endParaRPr lang="en-US" sz="1200" dirty="0">
              <a:solidFill>
                <a:schemeClr val="bg2"/>
              </a:solidFill>
            </a:endParaRPr>
          </a:p>
        </p:txBody>
      </p:sp>
      <p:sp>
        <p:nvSpPr>
          <p:cNvPr id="56" name="Rectangle 55"/>
          <p:cNvSpPr/>
          <p:nvPr/>
        </p:nvSpPr>
        <p:spPr>
          <a:xfrm>
            <a:off x="2514600" y="1866900"/>
            <a:ext cx="1524000" cy="346364"/>
          </a:xfrm>
          <a:prstGeom prst="rect">
            <a:avLst/>
          </a:prstGeom>
          <a:solidFill>
            <a:srgbClr val="BE8CE4"/>
          </a:solidFill>
          <a:ln>
            <a:solidFill>
              <a:srgbClr val="FFFF00"/>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smtClean="0">
                <a:solidFill>
                  <a:schemeClr val="bg2"/>
                </a:solidFill>
              </a:rPr>
              <a:t>PV1: Submission</a:t>
            </a:r>
            <a:endParaRPr lang="en-US" sz="1200" dirty="0">
              <a:solidFill>
                <a:schemeClr val="bg2"/>
              </a:solidFill>
            </a:endParaRPr>
          </a:p>
        </p:txBody>
      </p:sp>
      <p:sp>
        <p:nvSpPr>
          <p:cNvPr id="57" name="Rectangle 56"/>
          <p:cNvSpPr/>
          <p:nvPr/>
        </p:nvSpPr>
        <p:spPr>
          <a:xfrm>
            <a:off x="4091940" y="1866900"/>
            <a:ext cx="1066800" cy="346364"/>
          </a:xfrm>
          <a:prstGeom prst="rect">
            <a:avLst/>
          </a:prstGeom>
          <a:solidFill>
            <a:srgbClr val="E5D0F4"/>
          </a:solidFill>
          <a:ln>
            <a:solidFill>
              <a:srgbClr val="FFFF00"/>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smtClean="0">
                <a:solidFill>
                  <a:schemeClr val="bg2"/>
                </a:solidFill>
              </a:rPr>
              <a:t>PV2: </a:t>
            </a:r>
            <a:r>
              <a:rPr lang="en-US" sz="1200" dirty="0" err="1" smtClean="0">
                <a:solidFill>
                  <a:schemeClr val="bg2"/>
                </a:solidFill>
              </a:rPr>
              <a:t>Visib</a:t>
            </a:r>
            <a:endParaRPr lang="en-US" sz="1200" dirty="0">
              <a:solidFill>
                <a:schemeClr val="bg2"/>
              </a:solidFill>
            </a:endParaRPr>
          </a:p>
        </p:txBody>
      </p:sp>
      <p:sp>
        <p:nvSpPr>
          <p:cNvPr id="58" name="Rectangle 57"/>
          <p:cNvSpPr/>
          <p:nvPr/>
        </p:nvSpPr>
        <p:spPr>
          <a:xfrm>
            <a:off x="5158740" y="1866900"/>
            <a:ext cx="1524000" cy="346364"/>
          </a:xfrm>
          <a:prstGeom prst="rect">
            <a:avLst/>
          </a:prstGeom>
          <a:solidFill>
            <a:srgbClr val="E5D0F4"/>
          </a:solidFill>
          <a:ln>
            <a:solidFill>
              <a:srgbClr val="FFFF00"/>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smtClean="0">
                <a:solidFill>
                  <a:schemeClr val="bg2"/>
                </a:solidFill>
              </a:rPr>
              <a:t>PV2: Submission</a:t>
            </a:r>
            <a:endParaRPr lang="en-US" sz="1200" dirty="0">
              <a:solidFill>
                <a:schemeClr val="bg2"/>
              </a:solidFill>
            </a:endParaRPr>
          </a:p>
        </p:txBody>
      </p:sp>
    </p:spTree>
    <p:extLst>
      <p:ext uri="{BB962C8B-B14F-4D97-AF65-F5344CB8AC3E}">
        <p14:creationId xmlns:p14="http://schemas.microsoft.com/office/powerpoint/2010/main" val="191822135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000.jpg"/>
          <p:cNvPicPr>
            <a:picLocks noChangeAspect="1"/>
          </p:cNvPicPr>
          <p:nvPr/>
        </p:nvPicPr>
        <p:blipFill>
          <a:blip r:embed="rId3" cstate="print">
            <a:extLst>
              <a:ext uri="{BEBA8EAE-BF5A-486C-A8C5-ECC9F3942E4B}">
                <a14:imgProps xmlns:a14="http://schemas.microsoft.com/office/drawing/2010/main">
                  <a14:imgLayer r:embed="rId4">
                    <a14:imgEffect>
                      <a14:sharpenSoften amount="-69000"/>
                    </a14:imgEffect>
                    <a14:imgEffect>
                      <a14:brightnessContrast bright="-50000" contrast="-68000"/>
                    </a14:imgEffect>
                  </a14:imgLayer>
                </a14:imgProps>
              </a:ext>
            </a:extLst>
          </a:blip>
          <a:stretch>
            <a:fillRect/>
          </a:stretch>
        </p:blipFill>
        <p:spPr>
          <a:xfrm>
            <a:off x="0" y="0"/>
            <a:ext cx="9753600" cy="5486400"/>
          </a:xfrm>
          <a:prstGeom prst="rect">
            <a:avLst/>
          </a:prstGeom>
        </p:spPr>
      </p:pic>
      <p:sp>
        <p:nvSpPr>
          <p:cNvPr id="2" name="Title 1"/>
          <p:cNvSpPr>
            <a:spLocks noGrp="1"/>
          </p:cNvSpPr>
          <p:nvPr>
            <p:ph type="title"/>
          </p:nvPr>
        </p:nvSpPr>
        <p:spPr/>
        <p:txBody>
          <a:bodyPr/>
          <a:lstStyle/>
          <a:p>
            <a:r>
              <a:rPr lang="en-US" dirty="0" smtClean="0">
                <a:solidFill>
                  <a:srgbClr val="EAEAEA"/>
                </a:solidFill>
              </a:rPr>
              <a:t>Halo Reach: Thread Utilization</a:t>
            </a:r>
            <a:endParaRPr lang="en-US" dirty="0">
              <a:solidFill>
                <a:srgbClr val="EAEAEA"/>
              </a:solidFill>
            </a:endParaRPr>
          </a:p>
        </p:txBody>
      </p:sp>
      <p:sp>
        <p:nvSpPr>
          <p:cNvPr id="3" name="Rectangle 2"/>
          <p:cNvSpPr/>
          <p:nvPr/>
        </p:nvSpPr>
        <p:spPr>
          <a:xfrm>
            <a:off x="457200" y="685800"/>
            <a:ext cx="6477000" cy="3124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678180" y="91440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Simulation loop: 75-100% utilized</a:t>
            </a:r>
            <a:endParaRPr lang="en-US" dirty="0"/>
          </a:p>
        </p:txBody>
      </p:sp>
      <p:sp>
        <p:nvSpPr>
          <p:cNvPr id="12" name="Rectangle 11"/>
          <p:cNvSpPr/>
          <p:nvPr/>
        </p:nvSpPr>
        <p:spPr>
          <a:xfrm>
            <a:off x="678180" y="131064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Job kernel: 20-30% utilized</a:t>
            </a:r>
            <a:endParaRPr lang="en-US" dirty="0"/>
          </a:p>
        </p:txBody>
      </p:sp>
      <p:sp>
        <p:nvSpPr>
          <p:cNvPr id="13" name="Rectangle 12"/>
          <p:cNvSpPr/>
          <p:nvPr/>
        </p:nvSpPr>
        <p:spPr>
          <a:xfrm>
            <a:off x="678180" y="185166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Render loop: 70-100</a:t>
            </a:r>
            <a:r>
              <a:rPr lang="en-US" dirty="0"/>
              <a:t>% utilized</a:t>
            </a:r>
          </a:p>
        </p:txBody>
      </p:sp>
      <p:sp>
        <p:nvSpPr>
          <p:cNvPr id="14" name="Rectangle 13"/>
          <p:cNvSpPr/>
          <p:nvPr/>
        </p:nvSpPr>
        <p:spPr>
          <a:xfrm>
            <a:off x="678180" y="223266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Audio loop: 50-80</a:t>
            </a:r>
            <a:r>
              <a:rPr lang="en-US" dirty="0"/>
              <a:t>% utilized</a:t>
            </a:r>
          </a:p>
        </p:txBody>
      </p:sp>
      <p:sp>
        <p:nvSpPr>
          <p:cNvPr id="15" name="Rectangle 14"/>
          <p:cNvSpPr/>
          <p:nvPr/>
        </p:nvSpPr>
        <p:spPr>
          <a:xfrm>
            <a:off x="678180" y="279654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Job kernel, debug logging: 20-30% utilized</a:t>
            </a:r>
            <a:endParaRPr lang="en-US" dirty="0"/>
          </a:p>
        </p:txBody>
      </p:sp>
      <p:sp>
        <p:nvSpPr>
          <p:cNvPr id="16" name="Rectangle 15"/>
          <p:cNvSpPr/>
          <p:nvPr/>
        </p:nvSpPr>
        <p:spPr>
          <a:xfrm>
            <a:off x="678180" y="318516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r"/>
            <a:r>
              <a:rPr lang="en-US" sz="1250" dirty="0" smtClean="0"/>
              <a:t>Async tasks, I/O, </a:t>
            </a:r>
            <a:r>
              <a:rPr lang="en-US" sz="1250" dirty="0" err="1" smtClean="0"/>
              <a:t>misc</a:t>
            </a:r>
            <a:r>
              <a:rPr lang="en-US" sz="1250" dirty="0" smtClean="0"/>
              <a:t>: 10-30% with bursts of 100% utilization</a:t>
            </a:r>
            <a:endParaRPr lang="en-US" sz="1250" dirty="0"/>
          </a:p>
        </p:txBody>
      </p:sp>
      <p:sp>
        <p:nvSpPr>
          <p:cNvPr id="17" name="Rectangle 16"/>
          <p:cNvSpPr/>
          <p:nvPr/>
        </p:nvSpPr>
        <p:spPr>
          <a:xfrm>
            <a:off x="678180" y="91440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0</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19" name="Rectangle 18"/>
          <p:cNvSpPr/>
          <p:nvPr/>
        </p:nvSpPr>
        <p:spPr>
          <a:xfrm>
            <a:off x="678180" y="13106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1</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0" name="Rectangle 19"/>
          <p:cNvSpPr/>
          <p:nvPr/>
        </p:nvSpPr>
        <p:spPr>
          <a:xfrm>
            <a:off x="678180" y="183642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2</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1" name="Rectangle 20"/>
          <p:cNvSpPr/>
          <p:nvPr/>
        </p:nvSpPr>
        <p:spPr>
          <a:xfrm>
            <a:off x="678180" y="22250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3</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2" name="Rectangle 21"/>
          <p:cNvSpPr/>
          <p:nvPr/>
        </p:nvSpPr>
        <p:spPr>
          <a:xfrm>
            <a:off x="678180" y="278130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4</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3" name="Rectangle 22"/>
          <p:cNvSpPr/>
          <p:nvPr/>
        </p:nvSpPr>
        <p:spPr>
          <a:xfrm>
            <a:off x="678180" y="318516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5</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18" name="Rectangle 17"/>
          <p:cNvSpPr/>
          <p:nvPr/>
        </p:nvSpPr>
        <p:spPr>
          <a:xfrm>
            <a:off x="1447800" y="914400"/>
            <a:ext cx="5250180" cy="381000"/>
          </a:xfrm>
          <a:prstGeom prst="rect">
            <a:avLst/>
          </a:prstGeom>
          <a:solidFill>
            <a:srgbClr val="13542E">
              <a:alpha val="56078"/>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p:cNvSpPr/>
          <p:nvPr/>
        </p:nvSpPr>
        <p:spPr>
          <a:xfrm>
            <a:off x="1447800" y="1295400"/>
            <a:ext cx="1295400" cy="381000"/>
          </a:xfrm>
          <a:prstGeom prst="rect">
            <a:avLst/>
          </a:prstGeom>
          <a:gradFill>
            <a:gsLst>
              <a:gs pos="0">
                <a:schemeClr val="accent1">
                  <a:tint val="100000"/>
                  <a:shade val="100000"/>
                  <a:satMod val="130000"/>
                  <a:alpha val="46000"/>
                </a:schemeClr>
              </a:gs>
              <a:gs pos="100000">
                <a:schemeClr val="accent1">
                  <a:tint val="50000"/>
                  <a:shade val="100000"/>
                  <a:satMod val="350000"/>
                  <a:alpha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p:cNvSpPr/>
          <p:nvPr/>
        </p:nvSpPr>
        <p:spPr>
          <a:xfrm>
            <a:off x="1447800" y="1318260"/>
            <a:ext cx="1295400" cy="381000"/>
          </a:xfrm>
          <a:prstGeom prst="rect">
            <a:avLst/>
          </a:prstGeom>
          <a:solidFill>
            <a:srgbClr val="13542E">
              <a:alpha val="56078"/>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p:cNvSpPr/>
          <p:nvPr/>
        </p:nvSpPr>
        <p:spPr>
          <a:xfrm>
            <a:off x="1447800" y="1851660"/>
            <a:ext cx="5250180" cy="381000"/>
          </a:xfrm>
          <a:prstGeom prst="rect">
            <a:avLst/>
          </a:prstGeom>
          <a:solidFill>
            <a:srgbClr val="13542E">
              <a:alpha val="56078"/>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26"/>
          <p:cNvSpPr/>
          <p:nvPr/>
        </p:nvSpPr>
        <p:spPr>
          <a:xfrm>
            <a:off x="1436370" y="2247900"/>
            <a:ext cx="3516630" cy="381000"/>
          </a:xfrm>
          <a:prstGeom prst="rect">
            <a:avLst/>
          </a:prstGeom>
          <a:solidFill>
            <a:srgbClr val="13542E">
              <a:alpha val="56078"/>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Rectangle 27"/>
          <p:cNvSpPr/>
          <p:nvPr/>
        </p:nvSpPr>
        <p:spPr>
          <a:xfrm>
            <a:off x="1436370" y="2811780"/>
            <a:ext cx="1306830" cy="381000"/>
          </a:xfrm>
          <a:prstGeom prst="rect">
            <a:avLst/>
          </a:prstGeom>
          <a:solidFill>
            <a:srgbClr val="13542E">
              <a:alpha val="56078"/>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Rectangle 28"/>
          <p:cNvSpPr/>
          <p:nvPr/>
        </p:nvSpPr>
        <p:spPr>
          <a:xfrm>
            <a:off x="1455420" y="3192780"/>
            <a:ext cx="1059180" cy="381000"/>
          </a:xfrm>
          <a:prstGeom prst="rect">
            <a:avLst/>
          </a:prstGeom>
          <a:solidFill>
            <a:srgbClr val="13542E">
              <a:alpha val="56078"/>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525125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000.jpg"/>
          <p:cNvPicPr>
            <a:picLocks noChangeAspect="1"/>
          </p:cNvPicPr>
          <p:nvPr/>
        </p:nvPicPr>
        <p:blipFill>
          <a:blip r:embed="rId3" cstate="print">
            <a:extLst>
              <a:ext uri="{BEBA8EAE-BF5A-486C-A8C5-ECC9F3942E4B}">
                <a14:imgProps xmlns:a14="http://schemas.microsoft.com/office/drawing/2010/main">
                  <a14:imgLayer r:embed="rId4">
                    <a14:imgEffect>
                      <a14:sharpenSoften amount="-69000"/>
                    </a14:imgEffect>
                    <a14:imgEffect>
                      <a14:brightnessContrast bright="-50000" contrast="-68000"/>
                    </a14:imgEffect>
                  </a14:imgLayer>
                </a14:imgProps>
              </a:ext>
            </a:extLst>
          </a:blip>
          <a:stretch>
            <a:fillRect/>
          </a:stretch>
        </p:blipFill>
        <p:spPr>
          <a:xfrm>
            <a:off x="0" y="0"/>
            <a:ext cx="9753600" cy="5486400"/>
          </a:xfrm>
          <a:prstGeom prst="rect">
            <a:avLst/>
          </a:prstGeom>
        </p:spPr>
      </p:pic>
      <p:sp>
        <p:nvSpPr>
          <p:cNvPr id="2" name="Title 1"/>
          <p:cNvSpPr>
            <a:spLocks noGrp="1"/>
          </p:cNvSpPr>
          <p:nvPr>
            <p:ph type="title"/>
          </p:nvPr>
        </p:nvSpPr>
        <p:spPr/>
        <p:txBody>
          <a:bodyPr/>
          <a:lstStyle/>
          <a:p>
            <a:r>
              <a:rPr lang="en-US" dirty="0" smtClean="0">
                <a:solidFill>
                  <a:srgbClr val="EAEAEA"/>
                </a:solidFill>
              </a:rPr>
              <a:t>Halo Reach: Thread Utilization</a:t>
            </a:r>
            <a:endParaRPr lang="en-US" dirty="0">
              <a:solidFill>
                <a:srgbClr val="EAEAEA"/>
              </a:solidFill>
            </a:endParaRPr>
          </a:p>
        </p:txBody>
      </p:sp>
      <p:sp>
        <p:nvSpPr>
          <p:cNvPr id="3" name="Rectangle 2"/>
          <p:cNvSpPr/>
          <p:nvPr/>
        </p:nvSpPr>
        <p:spPr>
          <a:xfrm>
            <a:off x="457200" y="685800"/>
            <a:ext cx="6477000" cy="3124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678180" y="91440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Simulation loop: 75-100% utilized</a:t>
            </a:r>
            <a:endParaRPr lang="en-US" dirty="0"/>
          </a:p>
        </p:txBody>
      </p:sp>
      <p:sp>
        <p:nvSpPr>
          <p:cNvPr id="12" name="Rectangle 11"/>
          <p:cNvSpPr/>
          <p:nvPr/>
        </p:nvSpPr>
        <p:spPr>
          <a:xfrm>
            <a:off x="678180" y="131064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Job kernel: 20-30% utilized</a:t>
            </a:r>
            <a:endParaRPr lang="en-US" dirty="0"/>
          </a:p>
        </p:txBody>
      </p:sp>
      <p:sp>
        <p:nvSpPr>
          <p:cNvPr id="13" name="Rectangle 12"/>
          <p:cNvSpPr/>
          <p:nvPr/>
        </p:nvSpPr>
        <p:spPr>
          <a:xfrm>
            <a:off x="678180" y="185166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Render loop: 70-100</a:t>
            </a:r>
            <a:r>
              <a:rPr lang="en-US" dirty="0"/>
              <a:t>% utilized</a:t>
            </a:r>
          </a:p>
        </p:txBody>
      </p:sp>
      <p:sp>
        <p:nvSpPr>
          <p:cNvPr id="14" name="Rectangle 13"/>
          <p:cNvSpPr/>
          <p:nvPr/>
        </p:nvSpPr>
        <p:spPr>
          <a:xfrm>
            <a:off x="678180" y="223266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Audio loop: 50-80</a:t>
            </a:r>
            <a:r>
              <a:rPr lang="en-US" dirty="0"/>
              <a:t>% utilized</a:t>
            </a:r>
          </a:p>
        </p:txBody>
      </p:sp>
      <p:sp>
        <p:nvSpPr>
          <p:cNvPr id="15" name="Rectangle 14"/>
          <p:cNvSpPr/>
          <p:nvPr/>
        </p:nvSpPr>
        <p:spPr>
          <a:xfrm>
            <a:off x="678180" y="279654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Job kernel, debug logging: 20-30% utilized</a:t>
            </a:r>
            <a:endParaRPr lang="en-US" dirty="0"/>
          </a:p>
        </p:txBody>
      </p:sp>
      <p:sp>
        <p:nvSpPr>
          <p:cNvPr id="16" name="Rectangle 15"/>
          <p:cNvSpPr/>
          <p:nvPr/>
        </p:nvSpPr>
        <p:spPr>
          <a:xfrm>
            <a:off x="678180" y="318516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r"/>
            <a:r>
              <a:rPr lang="en-US" sz="1250" dirty="0" smtClean="0"/>
              <a:t>Async tasks, I/O, </a:t>
            </a:r>
            <a:r>
              <a:rPr lang="en-US" sz="1250" dirty="0" err="1" smtClean="0"/>
              <a:t>misc</a:t>
            </a:r>
            <a:r>
              <a:rPr lang="en-US" sz="1250" dirty="0" smtClean="0"/>
              <a:t>: 10-30% with bursts of 100% utilization</a:t>
            </a:r>
            <a:endParaRPr lang="en-US" sz="1250" dirty="0"/>
          </a:p>
        </p:txBody>
      </p:sp>
      <p:sp>
        <p:nvSpPr>
          <p:cNvPr id="17" name="Rectangle 16"/>
          <p:cNvSpPr/>
          <p:nvPr/>
        </p:nvSpPr>
        <p:spPr>
          <a:xfrm>
            <a:off x="678180" y="91440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0</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19" name="Rectangle 18"/>
          <p:cNvSpPr/>
          <p:nvPr/>
        </p:nvSpPr>
        <p:spPr>
          <a:xfrm>
            <a:off x="678180" y="13106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1</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0" name="Rectangle 19"/>
          <p:cNvSpPr/>
          <p:nvPr/>
        </p:nvSpPr>
        <p:spPr>
          <a:xfrm>
            <a:off x="678180" y="183642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2</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1" name="Rectangle 20"/>
          <p:cNvSpPr/>
          <p:nvPr/>
        </p:nvSpPr>
        <p:spPr>
          <a:xfrm>
            <a:off x="678180" y="22250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3</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2" name="Rectangle 21"/>
          <p:cNvSpPr/>
          <p:nvPr/>
        </p:nvSpPr>
        <p:spPr>
          <a:xfrm>
            <a:off x="678180" y="278130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4</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3" name="Rectangle 22"/>
          <p:cNvSpPr/>
          <p:nvPr/>
        </p:nvSpPr>
        <p:spPr>
          <a:xfrm>
            <a:off x="678180" y="318516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5</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18" name="Rectangle 17"/>
          <p:cNvSpPr/>
          <p:nvPr/>
        </p:nvSpPr>
        <p:spPr>
          <a:xfrm>
            <a:off x="1447800" y="914400"/>
            <a:ext cx="5250180" cy="381000"/>
          </a:xfrm>
          <a:prstGeom prst="rect">
            <a:avLst/>
          </a:prstGeom>
          <a:solidFill>
            <a:srgbClr val="13542E">
              <a:alpha val="56078"/>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p:cNvSpPr/>
          <p:nvPr/>
        </p:nvSpPr>
        <p:spPr>
          <a:xfrm>
            <a:off x="1447800" y="1295400"/>
            <a:ext cx="1295400" cy="381000"/>
          </a:xfrm>
          <a:prstGeom prst="rect">
            <a:avLst/>
          </a:prstGeom>
          <a:gradFill>
            <a:gsLst>
              <a:gs pos="0">
                <a:schemeClr val="accent1">
                  <a:tint val="100000"/>
                  <a:shade val="100000"/>
                  <a:satMod val="130000"/>
                  <a:alpha val="46000"/>
                </a:schemeClr>
              </a:gs>
              <a:gs pos="100000">
                <a:schemeClr val="accent1">
                  <a:tint val="50000"/>
                  <a:shade val="100000"/>
                  <a:satMod val="350000"/>
                  <a:alpha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p:cNvSpPr/>
          <p:nvPr/>
        </p:nvSpPr>
        <p:spPr>
          <a:xfrm>
            <a:off x="1447800" y="1318260"/>
            <a:ext cx="1295400" cy="381000"/>
          </a:xfrm>
          <a:prstGeom prst="rect">
            <a:avLst/>
          </a:prstGeom>
          <a:solidFill>
            <a:srgbClr val="13542E">
              <a:alpha val="56078"/>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p:cNvSpPr/>
          <p:nvPr/>
        </p:nvSpPr>
        <p:spPr>
          <a:xfrm>
            <a:off x="1447800" y="1851660"/>
            <a:ext cx="5250180" cy="381000"/>
          </a:xfrm>
          <a:prstGeom prst="rect">
            <a:avLst/>
          </a:prstGeom>
          <a:solidFill>
            <a:srgbClr val="13542E">
              <a:alpha val="56078"/>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26"/>
          <p:cNvSpPr/>
          <p:nvPr/>
        </p:nvSpPr>
        <p:spPr>
          <a:xfrm>
            <a:off x="1436370" y="2247900"/>
            <a:ext cx="3516630" cy="381000"/>
          </a:xfrm>
          <a:prstGeom prst="rect">
            <a:avLst/>
          </a:prstGeom>
          <a:solidFill>
            <a:srgbClr val="13542E">
              <a:alpha val="56078"/>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Rectangle 27"/>
          <p:cNvSpPr/>
          <p:nvPr/>
        </p:nvSpPr>
        <p:spPr>
          <a:xfrm>
            <a:off x="1436370" y="2811780"/>
            <a:ext cx="1306830" cy="381000"/>
          </a:xfrm>
          <a:prstGeom prst="rect">
            <a:avLst/>
          </a:prstGeom>
          <a:solidFill>
            <a:srgbClr val="13542E">
              <a:alpha val="56078"/>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Rectangle 28"/>
          <p:cNvSpPr/>
          <p:nvPr/>
        </p:nvSpPr>
        <p:spPr>
          <a:xfrm>
            <a:off x="1455420" y="3192780"/>
            <a:ext cx="1059180" cy="381000"/>
          </a:xfrm>
          <a:prstGeom prst="rect">
            <a:avLst/>
          </a:prstGeom>
          <a:solidFill>
            <a:srgbClr val="13542E">
              <a:alpha val="56078"/>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3160574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We Do Better? </a:t>
            </a:r>
            <a:endParaRPr lang="en-US" dirty="0"/>
          </a:p>
        </p:txBody>
      </p:sp>
      <p:sp>
        <p:nvSpPr>
          <p:cNvPr id="3" name="Content Placeholder 2"/>
          <p:cNvSpPr>
            <a:spLocks noGrp="1"/>
          </p:cNvSpPr>
          <p:nvPr>
            <p:ph idx="1"/>
          </p:nvPr>
        </p:nvSpPr>
        <p:spPr/>
        <p:txBody>
          <a:bodyPr/>
          <a:lstStyle/>
          <a:p>
            <a:r>
              <a:rPr lang="en-US" dirty="0" smtClean="0"/>
              <a:t>Observation #1: We don’t need the entire game state for rendering</a:t>
            </a:r>
          </a:p>
          <a:p>
            <a:pPr marL="365125" lvl="1" indent="0">
              <a:buNone/>
            </a:pPr>
            <a:endParaRPr lang="en-US" dirty="0" smtClean="0"/>
          </a:p>
          <a:p>
            <a:endParaRPr lang="en-US" dirty="0" smtClean="0"/>
          </a:p>
        </p:txBody>
      </p:sp>
    </p:spTree>
    <p:extLst>
      <p:ext uri="{BB962C8B-B14F-4D97-AF65-F5344CB8AC3E}">
        <p14:creationId xmlns:p14="http://schemas.microsoft.com/office/powerpoint/2010/main" val="13450122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443198"/>
          </a:xfrm>
          <a:prstGeom prst="rect">
            <a:avLst/>
          </a:prstGeom>
          <a:noFill/>
          <a:ln>
            <a:noFill/>
          </a:ln>
          <a:extLst/>
        </p:spPr>
        <p:txBody>
          <a:bodyPr lIns="73152" tIns="36576" rIns="73152" bIns="36576">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b="1" dirty="0" smtClean="0">
                <a:solidFill>
                  <a:schemeClr val="bg2"/>
                </a:solidFill>
                <a:effectLst>
                  <a:outerShdw blurRad="38100" dist="38100" dir="2700000" algn="tl">
                    <a:srgbClr val="DDDDDD"/>
                  </a:outerShdw>
                </a:effectLst>
                <a:latin typeface="Arial Bold" charset="0"/>
              </a:rPr>
              <a:t>Background</a:t>
            </a:r>
            <a:endParaRPr lang="en-US" b="1" dirty="0">
              <a:solidFill>
                <a:schemeClr val="bg2"/>
              </a:solidFill>
              <a:effectLst>
                <a:outerShdw blurRad="38100" dist="38100" dir="2700000" algn="tl">
                  <a:srgbClr val="DDDDDD"/>
                </a:outerShdw>
              </a:effectLst>
              <a:latin typeface="Arial Bold" charset="0"/>
            </a:endParaRPr>
          </a:p>
        </p:txBody>
      </p:sp>
      <p:sp>
        <p:nvSpPr>
          <p:cNvPr id="39939" name="Rectangle 3"/>
          <p:cNvSpPr>
            <a:spLocks noGrp="1" noChangeArrowheads="1"/>
          </p:cNvSpPr>
          <p:nvPr>
            <p:ph type="body" idx="1"/>
          </p:nvPr>
        </p:nvSpPr>
        <p:spPr>
          <a:xfrm>
            <a:off x="279400" y="685800"/>
            <a:ext cx="6732588" cy="3119438"/>
          </a:xfrm>
        </p:spPr>
        <p:txBody>
          <a:bodyPr/>
          <a:lstStyle/>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Cells and portals</a:t>
            </a: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Potentially Visible Sets (PVS)</a:t>
            </a:r>
          </a:p>
          <a:p>
            <a:pPr eaLnBrk="1" hangingPunct="1">
              <a:spcBef>
                <a:spcPts val="200"/>
              </a:spcBef>
              <a:spcAft>
                <a:spcPts val="200"/>
              </a:spcAft>
              <a:buFont typeface="Wingdings" charset="0"/>
              <a:buChar char="§"/>
            </a:pPr>
            <a:r>
              <a:rPr lang="en-US" sz="1800" dirty="0" err="1" smtClean="0">
                <a:effectLst>
                  <a:outerShdw blurRad="38100" dist="38100" dir="2700000" algn="tl">
                    <a:srgbClr val="DDDDDD"/>
                  </a:outerShdw>
                </a:effectLst>
                <a:latin typeface="Arial" charset="0"/>
                <a:ea typeface="ＭＳ Ｐゴシック" charset="0"/>
              </a:rPr>
              <a:t>Occluder</a:t>
            </a:r>
            <a:r>
              <a:rPr lang="en-US" sz="1800" dirty="0" smtClean="0">
                <a:effectLst>
                  <a:outerShdw blurRad="38100" dist="38100" dir="2700000" algn="tl">
                    <a:srgbClr val="DDDDDD"/>
                  </a:outerShdw>
                </a:effectLst>
                <a:latin typeface="Arial" charset="0"/>
                <a:ea typeface="ＭＳ Ｐゴシック" charset="0"/>
              </a:rPr>
              <a:t> </a:t>
            </a:r>
            <a:r>
              <a:rPr lang="en-US" sz="1800" dirty="0" err="1" smtClean="0">
                <a:effectLst>
                  <a:outerShdw blurRad="38100" dist="38100" dir="2700000" algn="tl">
                    <a:srgbClr val="DDDDDD"/>
                  </a:outerShdw>
                </a:effectLst>
                <a:latin typeface="Arial" charset="0"/>
                <a:ea typeface="ＭＳ Ｐゴシック" charset="0"/>
              </a:rPr>
              <a:t>rasterization</a:t>
            </a:r>
            <a:endParaRPr lang="en-US" sz="1800" dirty="0" smtClean="0">
              <a:effectLst>
                <a:outerShdw blurRad="38100" dist="38100" dir="2700000" algn="tl">
                  <a:srgbClr val="DDDDDD"/>
                </a:outerShdw>
              </a:effectLst>
              <a:latin typeface="Arial" charset="0"/>
              <a:ea typeface="ＭＳ Ｐゴシック" charset="0"/>
            </a:endParaRPr>
          </a:p>
          <a:p>
            <a:pPr lvl="1" eaLnBrk="1" hangingPunct="1">
              <a:spcBef>
                <a:spcPts val="200"/>
              </a:spcBef>
              <a:spcAft>
                <a:spcPts val="200"/>
              </a:spcAft>
              <a:buFont typeface="Wingdings" charset="0"/>
              <a:buChar char="§"/>
            </a:pPr>
            <a:r>
              <a:rPr lang="en-US" sz="1400" dirty="0" smtClean="0">
                <a:effectLst>
                  <a:outerShdw blurRad="38100" dist="38100" dir="2700000" algn="tl">
                    <a:srgbClr val="DDDDDD"/>
                  </a:outerShdw>
                </a:effectLst>
                <a:latin typeface="Arial" charset="0"/>
                <a:ea typeface="ＭＳ Ｐゴシック" charset="0"/>
              </a:rPr>
              <a:t>Software </a:t>
            </a:r>
            <a:r>
              <a:rPr lang="en-US" sz="1400" dirty="0" err="1" smtClean="0">
                <a:effectLst>
                  <a:outerShdw blurRad="38100" dist="38100" dir="2700000" algn="tl">
                    <a:srgbClr val="DDDDDD"/>
                  </a:outerShdw>
                </a:effectLst>
                <a:latin typeface="Arial" charset="0"/>
                <a:ea typeface="ＭＳ Ｐゴシック" charset="0"/>
              </a:rPr>
              <a:t>rasterization</a:t>
            </a:r>
            <a:r>
              <a:rPr lang="en-US" sz="1400" dirty="0" smtClean="0">
                <a:effectLst>
                  <a:outerShdw blurRad="38100" dist="38100" dir="2700000" algn="tl">
                    <a:srgbClr val="DDDDDD"/>
                  </a:outerShdw>
                </a:effectLst>
                <a:latin typeface="Arial" charset="0"/>
                <a:ea typeface="ＭＳ Ｐゴシック" charset="0"/>
              </a:rPr>
              <a:t> </a:t>
            </a:r>
          </a:p>
          <a:p>
            <a:pPr lvl="1" eaLnBrk="1" hangingPunct="1">
              <a:spcBef>
                <a:spcPts val="200"/>
              </a:spcBef>
              <a:spcAft>
                <a:spcPts val="200"/>
              </a:spcAft>
              <a:buFont typeface="Wingdings" charset="0"/>
              <a:buChar char="§"/>
            </a:pPr>
            <a:r>
              <a:rPr lang="en-US" sz="1400" dirty="0" smtClean="0">
                <a:effectLst>
                  <a:outerShdw blurRad="38100" dist="38100" dir="2700000" algn="tl">
                    <a:srgbClr val="DDDDDD"/>
                  </a:outerShdw>
                </a:effectLst>
                <a:latin typeface="Arial" charset="0"/>
                <a:ea typeface="ＭＳ Ｐゴシック" charset="0"/>
              </a:rPr>
              <a:t>Hardware occlusion queries</a:t>
            </a:r>
          </a:p>
          <a:p>
            <a:pPr lvl="1" eaLnBrk="1" hangingPunct="1">
              <a:spcBef>
                <a:spcPts val="200"/>
              </a:spcBef>
              <a:spcAft>
                <a:spcPts val="200"/>
              </a:spcAft>
              <a:buFont typeface="Wingdings" charset="0"/>
              <a:buChar char="§"/>
            </a:pPr>
            <a:r>
              <a:rPr lang="en-US" sz="1400" dirty="0" smtClean="0">
                <a:effectLst>
                  <a:outerShdw blurRad="38100" dist="38100" dir="2700000" algn="tl">
                    <a:srgbClr val="DDDDDD"/>
                  </a:outerShdw>
                </a:effectLst>
                <a:latin typeface="Arial" charset="0"/>
                <a:ea typeface="ＭＳ Ｐゴシック" charset="0"/>
              </a:rPr>
              <a:t>GPGPU solutions</a:t>
            </a: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Spatial Connectivity</a:t>
            </a:r>
          </a:p>
          <a:p>
            <a:pPr lvl="1" eaLnBrk="1" hangingPunct="1">
              <a:spcBef>
                <a:spcPts val="200"/>
              </a:spcBef>
              <a:spcAft>
                <a:spcPts val="200"/>
              </a:spcAft>
              <a:buFont typeface="Wingdings" charset="0"/>
              <a:buChar char="§"/>
            </a:pPr>
            <a:r>
              <a:rPr lang="en-US" sz="1400" dirty="0" smtClean="0">
                <a:effectLst>
                  <a:outerShdw blurRad="38100" dist="38100" dir="2700000" algn="tl">
                    <a:srgbClr val="DDDDDD"/>
                  </a:outerShdw>
                </a:effectLst>
                <a:latin typeface="Arial" charset="0"/>
                <a:ea typeface="ＭＳ Ｐゴシック" charset="0"/>
              </a:rPr>
              <a:t>Watershed Transform</a:t>
            </a:r>
          </a:p>
          <a:p>
            <a:pPr lvl="1" eaLnBrk="1" hangingPunct="1">
              <a:spcBef>
                <a:spcPts val="200"/>
              </a:spcBef>
              <a:spcAft>
                <a:spcPts val="200"/>
              </a:spcAft>
              <a:buFont typeface="Wingdings" charset="0"/>
              <a:buChar char="§"/>
            </a:pPr>
            <a:r>
              <a:rPr lang="en-US" sz="1400" dirty="0" smtClean="0">
                <a:effectLst>
                  <a:outerShdw blurRad="38100" dist="38100" dir="2700000" algn="tl">
                    <a:srgbClr val="DDDDDD"/>
                  </a:outerShdw>
                </a:effectLst>
                <a:latin typeface="Arial" charset="0"/>
                <a:ea typeface="ＭＳ Ｐゴシック" charset="0"/>
              </a:rPr>
              <a:t>Automatic Portal Generation</a:t>
            </a:r>
          </a:p>
          <a:p>
            <a:pPr marL="365125" lvl="1" indent="0" eaLnBrk="1" hangingPunct="1">
              <a:spcBef>
                <a:spcPts val="200"/>
              </a:spcBef>
              <a:spcAft>
                <a:spcPts val="200"/>
              </a:spcAft>
              <a:buNone/>
            </a:pPr>
            <a:endParaRPr lang="en-US" sz="1000" dirty="0" smtClean="0">
              <a:effectLst>
                <a:outerShdw blurRad="38100" dist="38100" dir="2700000" algn="tl">
                  <a:srgbClr val="DDDDDD"/>
                </a:outerShdw>
              </a:effectLst>
              <a:latin typeface="Arial" charset="0"/>
              <a:ea typeface="ＭＳ Ｐゴシック" charset="0"/>
            </a:endParaRPr>
          </a:p>
          <a:p>
            <a:pPr marL="0" indent="0" eaLnBrk="1" hangingPunct="1">
              <a:spcBef>
                <a:spcPts val="200"/>
              </a:spcBef>
              <a:spcAft>
                <a:spcPts val="200"/>
              </a:spcAft>
              <a:buNone/>
            </a:pPr>
            <a:endParaRPr lang="en-US" sz="1800" dirty="0" smtClean="0">
              <a:effectLst>
                <a:outerShdw blurRad="38100" dist="38100" dir="2700000" algn="tl">
                  <a:srgbClr val="DDDDDD"/>
                </a:outerShdw>
              </a:effectLst>
              <a:latin typeface="Arial" charset="0"/>
              <a:ea typeface="ＭＳ Ｐゴシック" charset="0"/>
            </a:endParaRPr>
          </a:p>
          <a:p>
            <a:pPr eaLnBrk="1" hangingPunct="1">
              <a:spcBef>
                <a:spcPts val="200"/>
              </a:spcBef>
              <a:spcAft>
                <a:spcPts val="200"/>
              </a:spcAft>
              <a:buFont typeface="Wingdings" charset="0"/>
              <a:buChar char="§"/>
            </a:pPr>
            <a:endParaRPr lang="en-US" sz="1800" dirty="0" smtClean="0">
              <a:effectLst>
                <a:outerShdw blurRad="38100" dist="38100" dir="2700000" algn="tl">
                  <a:srgbClr val="DDDDDD"/>
                </a:outerShdw>
              </a:effectLst>
              <a:latin typeface="Arial" charset="0"/>
              <a:ea typeface="ＭＳ Ｐゴシック" charset="0"/>
            </a:endParaRPr>
          </a:p>
        </p:txBody>
      </p:sp>
      <p:pic>
        <p:nvPicPr>
          <p:cNvPr id="11268" name="Picture 2" descr="S11_LogoHor.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5638800" y="39688"/>
            <a:ext cx="158432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468661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Gamestate</a:t>
            </a:r>
            <a:r>
              <a:rPr lang="en-US" dirty="0" smtClean="0"/>
              <a:t> and Visibility</a:t>
            </a:r>
            <a:endParaRPr lang="en-US" dirty="0"/>
          </a:p>
        </p:txBody>
      </p:sp>
      <p:sp>
        <p:nvSpPr>
          <p:cNvPr id="3" name="Content Placeholder 2"/>
          <p:cNvSpPr>
            <a:spLocks noGrp="1"/>
          </p:cNvSpPr>
          <p:nvPr>
            <p:ph idx="1"/>
          </p:nvPr>
        </p:nvSpPr>
        <p:spPr/>
        <p:txBody>
          <a:bodyPr/>
          <a:lstStyle/>
          <a:p>
            <a:r>
              <a:rPr lang="en-US" sz="2400" dirty="0" smtClean="0"/>
              <a:t>In Reach, game state extraction happens </a:t>
            </a:r>
            <a:r>
              <a:rPr lang="en-US" sz="2400" i="1" dirty="0" smtClean="0"/>
              <a:t>before </a:t>
            </a:r>
            <a:r>
              <a:rPr lang="en-US" sz="2400" dirty="0" smtClean="0"/>
              <a:t>we do visibility 	</a:t>
            </a:r>
          </a:p>
          <a:p>
            <a:pPr lvl="1"/>
            <a:r>
              <a:rPr lang="en-US" sz="2000" dirty="0" smtClean="0"/>
              <a:t>That’s why we have to copy the entire game state</a:t>
            </a:r>
          </a:p>
          <a:p>
            <a:pPr lvl="1"/>
            <a:r>
              <a:rPr lang="en-US" sz="2000" dirty="0" smtClean="0"/>
              <a:t>Expensive (in </a:t>
            </a:r>
            <a:r>
              <a:rPr lang="en-US" sz="2000" dirty="0" err="1" smtClean="0"/>
              <a:t>ms</a:t>
            </a:r>
            <a:r>
              <a:rPr lang="en-US" sz="2000" dirty="0" smtClean="0"/>
              <a:t> and memory footprint)</a:t>
            </a:r>
          </a:p>
        </p:txBody>
      </p:sp>
    </p:spTree>
    <p:extLst>
      <p:ext uri="{BB962C8B-B14F-4D97-AF65-F5344CB8AC3E}">
        <p14:creationId xmlns:p14="http://schemas.microsoft.com/office/powerpoint/2010/main" val="6106300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 CPU Latency </a:t>
            </a:r>
            <a:endParaRPr lang="en-US" dirty="0"/>
          </a:p>
        </p:txBody>
      </p:sp>
      <p:sp>
        <p:nvSpPr>
          <p:cNvPr id="3" name="Content Placeholder 2"/>
          <p:cNvSpPr>
            <a:spLocks noGrp="1"/>
          </p:cNvSpPr>
          <p:nvPr>
            <p:ph idx="1"/>
          </p:nvPr>
        </p:nvSpPr>
        <p:spPr/>
        <p:txBody>
          <a:bodyPr/>
          <a:lstStyle/>
          <a:p>
            <a:r>
              <a:rPr lang="en-US" dirty="0" smtClean="0"/>
              <a:t>Visibility </a:t>
            </a:r>
            <a:r>
              <a:rPr lang="en-US" dirty="0"/>
              <a:t>is a large chunk of CPU time </a:t>
            </a:r>
            <a:r>
              <a:rPr lang="en-US" dirty="0" smtClean="0"/>
              <a:t>on render thread</a:t>
            </a:r>
          </a:p>
          <a:p>
            <a:r>
              <a:rPr lang="en-US" sz="2400" dirty="0" smtClean="0"/>
              <a:t>Yet we have CPU time is under utilized </a:t>
            </a:r>
          </a:p>
          <a:p>
            <a:pPr lvl="1"/>
            <a:r>
              <a:rPr lang="en-US" dirty="0" smtClean="0"/>
              <a:t>Underutilized HW threads</a:t>
            </a:r>
          </a:p>
          <a:p>
            <a:pPr lvl="1"/>
            <a:r>
              <a:rPr lang="en-US" dirty="0" smtClean="0"/>
              <a:t>And not to mention other platforms!</a:t>
            </a:r>
          </a:p>
        </p:txBody>
      </p:sp>
    </p:spTree>
    <p:extLst>
      <p:ext uri="{BB962C8B-B14F-4D97-AF65-F5344CB8AC3E}">
        <p14:creationId xmlns:p14="http://schemas.microsoft.com/office/powerpoint/2010/main" val="8041405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Gamestate</a:t>
            </a:r>
            <a:r>
              <a:rPr lang="en-US" dirty="0" smtClean="0"/>
              <a:t> and Visibility</a:t>
            </a:r>
            <a:endParaRPr lang="en-US" dirty="0"/>
          </a:p>
        </p:txBody>
      </p:sp>
      <p:sp>
        <p:nvSpPr>
          <p:cNvPr id="3" name="Content Placeholder 2"/>
          <p:cNvSpPr>
            <a:spLocks noGrp="1"/>
          </p:cNvSpPr>
          <p:nvPr>
            <p:ph idx="1"/>
          </p:nvPr>
        </p:nvSpPr>
        <p:spPr/>
        <p:txBody>
          <a:bodyPr/>
          <a:lstStyle/>
          <a:p>
            <a:r>
              <a:rPr lang="en-US" sz="2400" dirty="0" smtClean="0"/>
              <a:t>But we can invert that operation</a:t>
            </a:r>
          </a:p>
          <a:p>
            <a:r>
              <a:rPr lang="en-US" sz="2400" dirty="0" smtClean="0"/>
              <a:t>Only copy data for </a:t>
            </a:r>
            <a:r>
              <a:rPr lang="en-US" sz="2400" i="1" dirty="0" smtClean="0"/>
              <a:t>visible objects</a:t>
            </a:r>
            <a:r>
              <a:rPr lang="en-US" sz="2400" dirty="0" smtClean="0"/>
              <a:t> out of game state</a:t>
            </a:r>
          </a:p>
          <a:p>
            <a:pPr lvl="1"/>
            <a:r>
              <a:rPr lang="en-US" sz="2000" dirty="0" smtClean="0"/>
              <a:t>Only extract data for objects that will be rendered</a:t>
            </a:r>
          </a:p>
        </p:txBody>
      </p:sp>
    </p:spTree>
    <p:extLst>
      <p:ext uri="{BB962C8B-B14F-4D97-AF65-F5344CB8AC3E}">
        <p14:creationId xmlns:p14="http://schemas.microsoft.com/office/powerpoint/2010/main" val="35626793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Extract Post Visibility</a:t>
            </a:r>
            <a:endParaRPr lang="en-US" dirty="0"/>
          </a:p>
        </p:txBody>
      </p:sp>
      <p:sp>
        <p:nvSpPr>
          <p:cNvPr id="3" name="Content Placeholder 2"/>
          <p:cNvSpPr>
            <a:spLocks noGrp="1"/>
          </p:cNvSpPr>
          <p:nvPr>
            <p:ph idx="1"/>
          </p:nvPr>
        </p:nvSpPr>
        <p:spPr/>
        <p:txBody>
          <a:bodyPr/>
          <a:lstStyle/>
          <a:p>
            <a:r>
              <a:rPr lang="en-US" sz="1800" dirty="0" smtClean="0"/>
              <a:t>Better: Drive game extraction and processing </a:t>
            </a:r>
            <a:r>
              <a:rPr lang="en-US" sz="1800" i="1" dirty="0" smtClean="0"/>
              <a:t>based on results of visibility </a:t>
            </a:r>
          </a:p>
          <a:p>
            <a:pPr lvl="1"/>
            <a:r>
              <a:rPr lang="en-US" sz="1400" dirty="0" smtClean="0"/>
              <a:t>Only extract data for visible objects (both static and dynamic)</a:t>
            </a:r>
          </a:p>
          <a:p>
            <a:r>
              <a:rPr lang="en-US" sz="2000" dirty="0" smtClean="0"/>
              <a:t>No need to double buffer the entire game state</a:t>
            </a:r>
          </a:p>
          <a:p>
            <a:pPr lvl="1"/>
            <a:r>
              <a:rPr lang="en-US" sz="1600" dirty="0" smtClean="0"/>
              <a:t>Only buffer game data for the per-frame transient state for visible objects</a:t>
            </a:r>
          </a:p>
          <a:p>
            <a:pPr lvl="1"/>
            <a:r>
              <a:rPr lang="en-US" sz="1600" dirty="0"/>
              <a:t>Smaller memory footprint</a:t>
            </a:r>
          </a:p>
          <a:p>
            <a:pPr lvl="1"/>
            <a:endParaRPr lang="en-US" sz="1600" dirty="0" smtClean="0"/>
          </a:p>
        </p:txBody>
      </p:sp>
    </p:spTree>
    <p:extLst>
      <p:ext uri="{BB962C8B-B14F-4D97-AF65-F5344CB8AC3E}">
        <p14:creationId xmlns:p14="http://schemas.microsoft.com/office/powerpoint/2010/main" val="21956735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Better Load Balancing</a:t>
            </a:r>
            <a:endParaRPr lang="en-US" dirty="0"/>
          </a:p>
        </p:txBody>
      </p:sp>
      <p:sp>
        <p:nvSpPr>
          <p:cNvPr id="3" name="Content Placeholder 2"/>
          <p:cNvSpPr>
            <a:spLocks noGrp="1"/>
          </p:cNvSpPr>
          <p:nvPr>
            <p:ph idx="1"/>
          </p:nvPr>
        </p:nvSpPr>
        <p:spPr/>
        <p:txBody>
          <a:bodyPr/>
          <a:lstStyle/>
          <a:p>
            <a:r>
              <a:rPr lang="en-US" sz="2000" dirty="0" smtClean="0"/>
              <a:t>Start by splitting off visibility computation into jobs per view</a:t>
            </a:r>
          </a:p>
          <a:p>
            <a:pPr lvl="1"/>
            <a:r>
              <a:rPr lang="en-US" sz="1600" dirty="0" smtClean="0"/>
              <a:t>This includes visibility computations for player, shadow, reflection views</a:t>
            </a:r>
          </a:p>
          <a:p>
            <a:r>
              <a:rPr lang="en-US" sz="2000" dirty="0" smtClean="0"/>
              <a:t>Visibility jobs can have viewport-to-viewport dependencies </a:t>
            </a:r>
          </a:p>
          <a:p>
            <a:pPr lvl="1"/>
            <a:r>
              <a:rPr lang="en-US" sz="1600" dirty="0" smtClean="0"/>
              <a:t>Can reuse results of one visibility job computation as input to another</a:t>
            </a:r>
          </a:p>
          <a:p>
            <a:endParaRPr lang="en-US" sz="2000" dirty="0"/>
          </a:p>
        </p:txBody>
      </p:sp>
    </p:spTree>
    <p:extLst>
      <p:ext uri="{BB962C8B-B14F-4D97-AF65-F5344CB8AC3E}">
        <p14:creationId xmlns:p14="http://schemas.microsoft.com/office/powerpoint/2010/main" val="11558958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Reducing Input Latency</a:t>
            </a:r>
            <a:endParaRPr lang="en-US" dirty="0"/>
          </a:p>
        </p:txBody>
      </p:sp>
      <p:sp>
        <p:nvSpPr>
          <p:cNvPr id="3" name="Content Placeholder 2"/>
          <p:cNvSpPr>
            <a:spLocks noGrp="1"/>
          </p:cNvSpPr>
          <p:nvPr>
            <p:ph idx="1"/>
          </p:nvPr>
        </p:nvSpPr>
        <p:spPr/>
        <p:txBody>
          <a:bodyPr/>
          <a:lstStyle/>
          <a:p>
            <a:r>
              <a:rPr lang="en-US" sz="2000" dirty="0" smtClean="0"/>
              <a:t>Stagger visibility computation at the same time as game object update </a:t>
            </a:r>
          </a:p>
          <a:p>
            <a:pPr lvl="1"/>
            <a:r>
              <a:rPr lang="en-US" sz="1600" dirty="0"/>
              <a:t>Start static visibility early with predictive camera early in the </a:t>
            </a:r>
            <a:r>
              <a:rPr lang="en-US" sz="1600" dirty="0" smtClean="0"/>
              <a:t>frame</a:t>
            </a:r>
          </a:p>
          <a:p>
            <a:pPr lvl="1"/>
            <a:r>
              <a:rPr lang="en-US" sz="1600" dirty="0" smtClean="0"/>
              <a:t>Start this before we do object update</a:t>
            </a:r>
          </a:p>
          <a:p>
            <a:endParaRPr lang="en-US" sz="2000" dirty="0"/>
          </a:p>
        </p:txBody>
      </p:sp>
    </p:spTree>
    <p:extLst>
      <p:ext uri="{BB962C8B-B14F-4D97-AF65-F5344CB8AC3E}">
        <p14:creationId xmlns:p14="http://schemas.microsoft.com/office/powerpoint/2010/main" val="39600320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Improve CPU Latency</a:t>
            </a:r>
            <a:endParaRPr lang="en-US" dirty="0"/>
          </a:p>
        </p:txBody>
      </p:sp>
      <p:sp>
        <p:nvSpPr>
          <p:cNvPr id="3" name="Content Placeholder 2"/>
          <p:cNvSpPr>
            <a:spLocks noGrp="1"/>
          </p:cNvSpPr>
          <p:nvPr>
            <p:ph idx="1"/>
          </p:nvPr>
        </p:nvSpPr>
        <p:spPr/>
        <p:txBody>
          <a:bodyPr/>
          <a:lstStyle/>
          <a:p>
            <a:r>
              <a:rPr lang="en-US" sz="2000" dirty="0" smtClean="0"/>
              <a:t>Run </a:t>
            </a:r>
            <a:r>
              <a:rPr lang="en-US" sz="2000" dirty="0"/>
              <a:t>expensive CPU render operations </a:t>
            </a:r>
            <a:r>
              <a:rPr lang="en-US" sz="2000" dirty="0" smtClean="0"/>
              <a:t>for </a:t>
            </a:r>
            <a:r>
              <a:rPr lang="en-US" sz="2000" dirty="0"/>
              <a:t>visible </a:t>
            </a:r>
            <a:r>
              <a:rPr lang="en-US" sz="2000" dirty="0" smtClean="0"/>
              <a:t>objects only</a:t>
            </a:r>
            <a:endParaRPr lang="en-US" sz="2000" dirty="0"/>
          </a:p>
          <a:p>
            <a:pPr lvl="1"/>
            <a:r>
              <a:rPr lang="en-US" sz="1600" dirty="0"/>
              <a:t>Just make sure to run this </a:t>
            </a:r>
            <a:r>
              <a:rPr lang="en-US" sz="1600" i="1" dirty="0"/>
              <a:t>after </a:t>
            </a:r>
            <a:r>
              <a:rPr lang="en-US" sz="1600" dirty="0"/>
              <a:t>visibility</a:t>
            </a:r>
          </a:p>
          <a:p>
            <a:pPr lvl="1"/>
            <a:r>
              <a:rPr lang="en-US" sz="1600" dirty="0" smtClean="0"/>
              <a:t>These would be render-only operations (skinning, cloth </a:t>
            </a:r>
            <a:r>
              <a:rPr lang="en-US" sz="1600" dirty="0" err="1" smtClean="0"/>
              <a:t>sim</a:t>
            </a:r>
            <a:r>
              <a:rPr lang="en-US" sz="1600" dirty="0" smtClean="0"/>
              <a:t>, polygon sorting) – they do not affect </a:t>
            </a:r>
            <a:r>
              <a:rPr lang="en-US" sz="1600" dirty="0"/>
              <a:t>game </a:t>
            </a:r>
            <a:r>
              <a:rPr lang="en-US" sz="1600" dirty="0" smtClean="0"/>
              <a:t>play</a:t>
            </a:r>
            <a:endParaRPr lang="en-US" sz="1600" dirty="0"/>
          </a:p>
          <a:p>
            <a:endParaRPr lang="en-US" sz="2000" dirty="0"/>
          </a:p>
        </p:txBody>
      </p:sp>
    </p:spTree>
    <p:extLst>
      <p:ext uri="{BB962C8B-B14F-4D97-AF65-F5344CB8AC3E}">
        <p14:creationId xmlns:p14="http://schemas.microsoft.com/office/powerpoint/2010/main" val="26019678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An Improved Game Loop</a:t>
            </a:r>
            <a:endParaRPr lang="en-US" dirty="0">
              <a:solidFill>
                <a:srgbClr val="EAEAEA"/>
              </a:solidFill>
            </a:endParaRPr>
          </a:p>
        </p:txBody>
      </p:sp>
      <p:sp>
        <p:nvSpPr>
          <p:cNvPr id="3" name="Rectangle 2"/>
          <p:cNvSpPr/>
          <p:nvPr/>
        </p:nvSpPr>
        <p:spPr>
          <a:xfrm>
            <a:off x="457200" y="685800"/>
            <a:ext cx="6477000" cy="3124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678180" y="92964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Simulation loop: 75-100%</a:t>
            </a:r>
            <a:endParaRPr lang="en-US" dirty="0"/>
          </a:p>
        </p:txBody>
      </p:sp>
      <p:sp>
        <p:nvSpPr>
          <p:cNvPr id="12" name="Rectangle 11"/>
          <p:cNvSpPr/>
          <p:nvPr/>
        </p:nvSpPr>
        <p:spPr>
          <a:xfrm>
            <a:off x="678180" y="131064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Job kernel: 20-30%</a:t>
            </a:r>
            <a:endParaRPr lang="en-US" dirty="0"/>
          </a:p>
        </p:txBody>
      </p:sp>
      <p:sp>
        <p:nvSpPr>
          <p:cNvPr id="13" name="Rectangle 12"/>
          <p:cNvSpPr/>
          <p:nvPr/>
        </p:nvSpPr>
        <p:spPr>
          <a:xfrm>
            <a:off x="678180" y="185166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Render loop: 70-100%</a:t>
            </a:r>
            <a:endParaRPr lang="en-US" dirty="0"/>
          </a:p>
        </p:txBody>
      </p:sp>
      <p:sp>
        <p:nvSpPr>
          <p:cNvPr id="14" name="Rectangle 13"/>
          <p:cNvSpPr/>
          <p:nvPr/>
        </p:nvSpPr>
        <p:spPr>
          <a:xfrm>
            <a:off x="678180" y="223266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Audio loop: 50-80%</a:t>
            </a:r>
            <a:endParaRPr lang="en-US" dirty="0"/>
          </a:p>
        </p:txBody>
      </p:sp>
      <p:sp>
        <p:nvSpPr>
          <p:cNvPr id="15" name="Rectangle 14"/>
          <p:cNvSpPr/>
          <p:nvPr/>
        </p:nvSpPr>
        <p:spPr>
          <a:xfrm>
            <a:off x="678180" y="279654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Job kernel, debug logging: 20-30%</a:t>
            </a:r>
            <a:endParaRPr lang="en-US" dirty="0"/>
          </a:p>
        </p:txBody>
      </p:sp>
      <p:sp>
        <p:nvSpPr>
          <p:cNvPr id="16" name="Rectangle 15"/>
          <p:cNvSpPr/>
          <p:nvPr/>
        </p:nvSpPr>
        <p:spPr>
          <a:xfrm>
            <a:off x="678180" y="318516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r"/>
            <a:r>
              <a:rPr lang="en-US" sz="1250" dirty="0" smtClean="0"/>
              <a:t>Async tasks, socket polling, </a:t>
            </a:r>
            <a:r>
              <a:rPr lang="en-US" sz="1250" dirty="0" err="1" smtClean="0"/>
              <a:t>misc</a:t>
            </a:r>
            <a:r>
              <a:rPr lang="en-US" sz="1250" dirty="0" smtClean="0"/>
              <a:t>: 10-30% with bursts of 100% utilization</a:t>
            </a:r>
            <a:endParaRPr lang="en-US" sz="1250" dirty="0"/>
          </a:p>
        </p:txBody>
      </p:sp>
      <p:sp>
        <p:nvSpPr>
          <p:cNvPr id="17" name="Rectangle 16"/>
          <p:cNvSpPr/>
          <p:nvPr/>
        </p:nvSpPr>
        <p:spPr>
          <a:xfrm>
            <a:off x="678180" y="9296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0</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19" name="Rectangle 18"/>
          <p:cNvSpPr/>
          <p:nvPr/>
        </p:nvSpPr>
        <p:spPr>
          <a:xfrm>
            <a:off x="678180" y="13106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1</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0" name="Rectangle 19"/>
          <p:cNvSpPr/>
          <p:nvPr/>
        </p:nvSpPr>
        <p:spPr>
          <a:xfrm>
            <a:off x="678180" y="183642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2</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1" name="Rectangle 20"/>
          <p:cNvSpPr/>
          <p:nvPr/>
        </p:nvSpPr>
        <p:spPr>
          <a:xfrm>
            <a:off x="678180" y="22250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3</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2" name="Rectangle 21"/>
          <p:cNvSpPr/>
          <p:nvPr/>
        </p:nvSpPr>
        <p:spPr>
          <a:xfrm>
            <a:off x="678180" y="278130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4</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3" name="Rectangle 22"/>
          <p:cNvSpPr/>
          <p:nvPr/>
        </p:nvSpPr>
        <p:spPr>
          <a:xfrm>
            <a:off x="678180" y="318516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5</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18" name="Rectangle 17"/>
          <p:cNvSpPr/>
          <p:nvPr/>
        </p:nvSpPr>
        <p:spPr>
          <a:xfrm>
            <a:off x="1447800" y="929640"/>
            <a:ext cx="5250180" cy="381000"/>
          </a:xfrm>
          <a:prstGeom prst="rect">
            <a:avLst/>
          </a:prstGeom>
          <a:gradFill>
            <a:gsLst>
              <a:gs pos="0">
                <a:schemeClr val="accent1">
                  <a:tint val="100000"/>
                  <a:shade val="100000"/>
                  <a:satMod val="130000"/>
                  <a:alpha val="46000"/>
                </a:schemeClr>
              </a:gs>
              <a:gs pos="100000">
                <a:schemeClr val="accent1">
                  <a:tint val="50000"/>
                  <a:shade val="100000"/>
                  <a:satMod val="350000"/>
                  <a:alpha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p:cNvSpPr/>
          <p:nvPr/>
        </p:nvSpPr>
        <p:spPr>
          <a:xfrm>
            <a:off x="1447800" y="1295400"/>
            <a:ext cx="1295400" cy="381000"/>
          </a:xfrm>
          <a:prstGeom prst="rect">
            <a:avLst/>
          </a:prstGeom>
          <a:gradFill>
            <a:gsLst>
              <a:gs pos="0">
                <a:schemeClr val="accent1">
                  <a:tint val="100000"/>
                  <a:shade val="100000"/>
                  <a:satMod val="130000"/>
                  <a:alpha val="46000"/>
                </a:schemeClr>
              </a:gs>
              <a:gs pos="100000">
                <a:schemeClr val="accent1">
                  <a:tint val="50000"/>
                  <a:shade val="100000"/>
                  <a:satMod val="350000"/>
                  <a:alpha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p:cNvSpPr/>
          <p:nvPr/>
        </p:nvSpPr>
        <p:spPr>
          <a:xfrm>
            <a:off x="1447800" y="1318260"/>
            <a:ext cx="525018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26" name="Rectangle 25"/>
          <p:cNvSpPr/>
          <p:nvPr/>
        </p:nvSpPr>
        <p:spPr>
          <a:xfrm>
            <a:off x="1447800" y="1851660"/>
            <a:ext cx="5250180" cy="381000"/>
          </a:xfrm>
          <a:prstGeom prst="rect">
            <a:avLst/>
          </a:prstGeom>
          <a:gradFill>
            <a:gsLst>
              <a:gs pos="0">
                <a:schemeClr val="accent1">
                  <a:tint val="100000"/>
                  <a:shade val="100000"/>
                  <a:satMod val="130000"/>
                  <a:alpha val="46000"/>
                </a:schemeClr>
              </a:gs>
              <a:gs pos="100000">
                <a:schemeClr val="accent1">
                  <a:tint val="50000"/>
                  <a:shade val="100000"/>
                  <a:satMod val="350000"/>
                  <a:alpha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Rectangle 29"/>
          <p:cNvSpPr/>
          <p:nvPr/>
        </p:nvSpPr>
        <p:spPr>
          <a:xfrm>
            <a:off x="1447800" y="224028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1" name="Rectangle 30"/>
          <p:cNvSpPr/>
          <p:nvPr/>
        </p:nvSpPr>
        <p:spPr>
          <a:xfrm>
            <a:off x="1447800" y="278892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2" name="Rectangle 31"/>
          <p:cNvSpPr/>
          <p:nvPr/>
        </p:nvSpPr>
        <p:spPr>
          <a:xfrm>
            <a:off x="1447800" y="318516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3" name="Rectangle 32"/>
          <p:cNvSpPr/>
          <p:nvPr/>
        </p:nvSpPr>
        <p:spPr>
          <a:xfrm>
            <a:off x="1447800" y="929640"/>
            <a:ext cx="152400" cy="3810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34" name="Rectangle 33"/>
          <p:cNvSpPr/>
          <p:nvPr/>
        </p:nvSpPr>
        <p:spPr>
          <a:xfrm>
            <a:off x="1600200" y="929640"/>
            <a:ext cx="3810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5" name="Rectangle 34"/>
          <p:cNvSpPr/>
          <p:nvPr/>
        </p:nvSpPr>
        <p:spPr>
          <a:xfrm>
            <a:off x="1981200" y="929640"/>
            <a:ext cx="1524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6" name="Rectangle 35"/>
          <p:cNvSpPr/>
          <p:nvPr/>
        </p:nvSpPr>
        <p:spPr>
          <a:xfrm>
            <a:off x="2141220" y="929640"/>
            <a:ext cx="155448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7" name="Rectangle 36"/>
          <p:cNvSpPr/>
          <p:nvPr/>
        </p:nvSpPr>
        <p:spPr>
          <a:xfrm>
            <a:off x="3699510" y="929640"/>
            <a:ext cx="110109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8" name="Rectangle 37"/>
          <p:cNvSpPr/>
          <p:nvPr/>
        </p:nvSpPr>
        <p:spPr>
          <a:xfrm>
            <a:off x="4800600" y="929640"/>
            <a:ext cx="8382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9" name="Rectangle 38"/>
          <p:cNvSpPr/>
          <p:nvPr/>
        </p:nvSpPr>
        <p:spPr>
          <a:xfrm>
            <a:off x="5638800" y="929640"/>
            <a:ext cx="1524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41" name="Rectangle 40"/>
          <p:cNvSpPr/>
          <p:nvPr/>
        </p:nvSpPr>
        <p:spPr>
          <a:xfrm>
            <a:off x="6240780" y="929640"/>
            <a:ext cx="4572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42" name="Rectangle 41"/>
          <p:cNvSpPr/>
          <p:nvPr/>
        </p:nvSpPr>
        <p:spPr>
          <a:xfrm>
            <a:off x="1447800" y="185166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43" name="Rectangle 42"/>
          <p:cNvSpPr/>
          <p:nvPr/>
        </p:nvSpPr>
        <p:spPr>
          <a:xfrm>
            <a:off x="5791200" y="929640"/>
            <a:ext cx="4572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40" name="Rectangle 39"/>
          <p:cNvSpPr/>
          <p:nvPr/>
        </p:nvSpPr>
        <p:spPr>
          <a:xfrm>
            <a:off x="1607820" y="929640"/>
            <a:ext cx="381000" cy="3810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solidFill>
                <a:srgbClr val="DDDDDD"/>
              </a:solidFill>
            </a:endParaRPr>
          </a:p>
        </p:txBody>
      </p:sp>
      <p:sp>
        <p:nvSpPr>
          <p:cNvPr id="44" name="Rectangle 43"/>
          <p:cNvSpPr/>
          <p:nvPr/>
        </p:nvSpPr>
        <p:spPr>
          <a:xfrm>
            <a:off x="1988820" y="929640"/>
            <a:ext cx="152400" cy="381000"/>
          </a:xfrm>
          <a:prstGeom prst="rect">
            <a:avLst/>
          </a:prstGeom>
          <a:solidFill>
            <a:schemeClr val="bg2">
              <a:lumMod val="75000"/>
              <a:lumOff val="2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45" name="Rectangle 44"/>
          <p:cNvSpPr/>
          <p:nvPr/>
        </p:nvSpPr>
        <p:spPr>
          <a:xfrm>
            <a:off x="457200" y="1325880"/>
            <a:ext cx="6477000" cy="2484120"/>
          </a:xfrm>
          <a:prstGeom prst="rect">
            <a:avLst/>
          </a:prstGeom>
          <a:solidFill>
            <a:srgbClr val="E4E4E4">
              <a:alpha val="75000"/>
            </a:srgb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Up Arrow Callout 4"/>
          <p:cNvSpPr/>
          <p:nvPr/>
        </p:nvSpPr>
        <p:spPr>
          <a:xfrm>
            <a:off x="1150620" y="1303020"/>
            <a:ext cx="1828800" cy="922020"/>
          </a:xfrm>
          <a:prstGeom prst="upArrowCallout">
            <a:avLst>
              <a:gd name="adj1" fmla="val 23347"/>
              <a:gd name="adj2" fmla="val 25000"/>
              <a:gd name="adj3" fmla="val 20041"/>
              <a:gd name="adj4" fmla="val 5543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Predict </a:t>
            </a:r>
            <a:r>
              <a:rPr lang="en-US" sz="1200" b="1" dirty="0" smtClean="0"/>
              <a:t>camera</a:t>
            </a:r>
            <a:r>
              <a:rPr lang="en-US" sz="1200" dirty="0" smtClean="0"/>
              <a:t> </a:t>
            </a:r>
            <a:r>
              <a:rPr lang="en-US" sz="1200" b="1" dirty="0" smtClean="0"/>
              <a:t>envelope</a:t>
            </a:r>
            <a:endParaRPr lang="en-US" sz="1200" dirty="0"/>
          </a:p>
        </p:txBody>
      </p:sp>
    </p:spTree>
    <p:extLst>
      <p:ext uri="{BB962C8B-B14F-4D97-AF65-F5344CB8AC3E}">
        <p14:creationId xmlns:p14="http://schemas.microsoft.com/office/powerpoint/2010/main" val="185586400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An Improved Game Loop</a:t>
            </a:r>
            <a:endParaRPr lang="en-US" dirty="0">
              <a:solidFill>
                <a:srgbClr val="EAEAEA"/>
              </a:solidFill>
            </a:endParaRPr>
          </a:p>
        </p:txBody>
      </p:sp>
      <p:sp>
        <p:nvSpPr>
          <p:cNvPr id="3" name="Rectangle 2"/>
          <p:cNvSpPr/>
          <p:nvPr/>
        </p:nvSpPr>
        <p:spPr>
          <a:xfrm>
            <a:off x="457200" y="685800"/>
            <a:ext cx="6477000" cy="3124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678180" y="92964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Simulation loop: 75-100%</a:t>
            </a:r>
            <a:endParaRPr lang="en-US" dirty="0"/>
          </a:p>
        </p:txBody>
      </p:sp>
      <p:sp>
        <p:nvSpPr>
          <p:cNvPr id="12" name="Rectangle 11"/>
          <p:cNvSpPr/>
          <p:nvPr/>
        </p:nvSpPr>
        <p:spPr>
          <a:xfrm>
            <a:off x="678180" y="131064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Job kernel: 20-30%</a:t>
            </a:r>
            <a:endParaRPr lang="en-US" dirty="0"/>
          </a:p>
        </p:txBody>
      </p:sp>
      <p:sp>
        <p:nvSpPr>
          <p:cNvPr id="13" name="Rectangle 12"/>
          <p:cNvSpPr/>
          <p:nvPr/>
        </p:nvSpPr>
        <p:spPr>
          <a:xfrm>
            <a:off x="678180" y="185166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Render loop: 70-100%</a:t>
            </a:r>
            <a:endParaRPr lang="en-US" dirty="0"/>
          </a:p>
        </p:txBody>
      </p:sp>
      <p:sp>
        <p:nvSpPr>
          <p:cNvPr id="14" name="Rectangle 13"/>
          <p:cNvSpPr/>
          <p:nvPr/>
        </p:nvSpPr>
        <p:spPr>
          <a:xfrm>
            <a:off x="678180" y="223266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Audio loop: 50-80%</a:t>
            </a:r>
            <a:endParaRPr lang="en-US" dirty="0"/>
          </a:p>
        </p:txBody>
      </p:sp>
      <p:sp>
        <p:nvSpPr>
          <p:cNvPr id="15" name="Rectangle 14"/>
          <p:cNvSpPr/>
          <p:nvPr/>
        </p:nvSpPr>
        <p:spPr>
          <a:xfrm>
            <a:off x="678180" y="279654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Job kernel, debug logging: 20-30%</a:t>
            </a:r>
            <a:endParaRPr lang="en-US" dirty="0"/>
          </a:p>
        </p:txBody>
      </p:sp>
      <p:sp>
        <p:nvSpPr>
          <p:cNvPr id="16" name="Rectangle 15"/>
          <p:cNvSpPr/>
          <p:nvPr/>
        </p:nvSpPr>
        <p:spPr>
          <a:xfrm>
            <a:off x="678180" y="318516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r"/>
            <a:r>
              <a:rPr lang="en-US" sz="1250" dirty="0" smtClean="0"/>
              <a:t>Async tasks, socket polling, </a:t>
            </a:r>
            <a:r>
              <a:rPr lang="en-US" sz="1250" dirty="0" err="1" smtClean="0"/>
              <a:t>misc</a:t>
            </a:r>
            <a:r>
              <a:rPr lang="en-US" sz="1250" dirty="0" smtClean="0"/>
              <a:t>: 10-30% with bursts of 100% utilization</a:t>
            </a:r>
            <a:endParaRPr lang="en-US" sz="1250" dirty="0"/>
          </a:p>
        </p:txBody>
      </p:sp>
      <p:sp>
        <p:nvSpPr>
          <p:cNvPr id="17" name="Rectangle 16"/>
          <p:cNvSpPr/>
          <p:nvPr/>
        </p:nvSpPr>
        <p:spPr>
          <a:xfrm>
            <a:off x="678180" y="9296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0</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19" name="Rectangle 18"/>
          <p:cNvSpPr/>
          <p:nvPr/>
        </p:nvSpPr>
        <p:spPr>
          <a:xfrm>
            <a:off x="678180" y="13106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1</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0" name="Rectangle 19"/>
          <p:cNvSpPr/>
          <p:nvPr/>
        </p:nvSpPr>
        <p:spPr>
          <a:xfrm>
            <a:off x="678180" y="183642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2</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1" name="Rectangle 20"/>
          <p:cNvSpPr/>
          <p:nvPr/>
        </p:nvSpPr>
        <p:spPr>
          <a:xfrm>
            <a:off x="678180" y="22250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3</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2" name="Rectangle 21"/>
          <p:cNvSpPr/>
          <p:nvPr/>
        </p:nvSpPr>
        <p:spPr>
          <a:xfrm>
            <a:off x="678180" y="278130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4</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3" name="Rectangle 22"/>
          <p:cNvSpPr/>
          <p:nvPr/>
        </p:nvSpPr>
        <p:spPr>
          <a:xfrm>
            <a:off x="678180" y="318516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5</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18" name="Rectangle 17"/>
          <p:cNvSpPr/>
          <p:nvPr/>
        </p:nvSpPr>
        <p:spPr>
          <a:xfrm>
            <a:off x="1447800" y="929640"/>
            <a:ext cx="5250180" cy="381000"/>
          </a:xfrm>
          <a:prstGeom prst="rect">
            <a:avLst/>
          </a:prstGeom>
          <a:gradFill>
            <a:gsLst>
              <a:gs pos="0">
                <a:schemeClr val="accent1">
                  <a:tint val="100000"/>
                  <a:shade val="100000"/>
                  <a:satMod val="130000"/>
                  <a:alpha val="46000"/>
                </a:schemeClr>
              </a:gs>
              <a:gs pos="100000">
                <a:schemeClr val="accent1">
                  <a:tint val="50000"/>
                  <a:shade val="100000"/>
                  <a:satMod val="350000"/>
                  <a:alpha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p:cNvSpPr/>
          <p:nvPr/>
        </p:nvSpPr>
        <p:spPr>
          <a:xfrm>
            <a:off x="1447800" y="1295400"/>
            <a:ext cx="1295400" cy="381000"/>
          </a:xfrm>
          <a:prstGeom prst="rect">
            <a:avLst/>
          </a:prstGeom>
          <a:gradFill>
            <a:gsLst>
              <a:gs pos="0">
                <a:schemeClr val="accent1">
                  <a:tint val="100000"/>
                  <a:shade val="100000"/>
                  <a:satMod val="130000"/>
                  <a:alpha val="46000"/>
                </a:schemeClr>
              </a:gs>
              <a:gs pos="100000">
                <a:schemeClr val="accent1">
                  <a:tint val="50000"/>
                  <a:shade val="100000"/>
                  <a:satMod val="350000"/>
                  <a:alpha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p:cNvSpPr/>
          <p:nvPr/>
        </p:nvSpPr>
        <p:spPr>
          <a:xfrm>
            <a:off x="1447800" y="1318260"/>
            <a:ext cx="525018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26" name="Rectangle 25"/>
          <p:cNvSpPr/>
          <p:nvPr/>
        </p:nvSpPr>
        <p:spPr>
          <a:xfrm>
            <a:off x="1447800" y="1851660"/>
            <a:ext cx="5250180" cy="381000"/>
          </a:xfrm>
          <a:prstGeom prst="rect">
            <a:avLst/>
          </a:prstGeom>
          <a:gradFill>
            <a:gsLst>
              <a:gs pos="0">
                <a:schemeClr val="accent1">
                  <a:tint val="100000"/>
                  <a:shade val="100000"/>
                  <a:satMod val="130000"/>
                  <a:alpha val="46000"/>
                </a:schemeClr>
              </a:gs>
              <a:gs pos="100000">
                <a:schemeClr val="accent1">
                  <a:tint val="50000"/>
                  <a:shade val="100000"/>
                  <a:satMod val="350000"/>
                  <a:alpha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Rectangle 29"/>
          <p:cNvSpPr/>
          <p:nvPr/>
        </p:nvSpPr>
        <p:spPr>
          <a:xfrm>
            <a:off x="1447800" y="224028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1" name="Rectangle 30"/>
          <p:cNvSpPr/>
          <p:nvPr/>
        </p:nvSpPr>
        <p:spPr>
          <a:xfrm>
            <a:off x="1447800" y="278892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2" name="Rectangle 31"/>
          <p:cNvSpPr/>
          <p:nvPr/>
        </p:nvSpPr>
        <p:spPr>
          <a:xfrm>
            <a:off x="1447800" y="318516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3" name="Rectangle 32"/>
          <p:cNvSpPr/>
          <p:nvPr/>
        </p:nvSpPr>
        <p:spPr>
          <a:xfrm>
            <a:off x="1447800" y="929640"/>
            <a:ext cx="152400" cy="3810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34" name="Rectangle 33"/>
          <p:cNvSpPr/>
          <p:nvPr/>
        </p:nvSpPr>
        <p:spPr>
          <a:xfrm>
            <a:off x="1600200" y="929640"/>
            <a:ext cx="3810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5" name="Rectangle 34"/>
          <p:cNvSpPr/>
          <p:nvPr/>
        </p:nvSpPr>
        <p:spPr>
          <a:xfrm>
            <a:off x="1981200" y="929640"/>
            <a:ext cx="1524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6" name="Rectangle 35"/>
          <p:cNvSpPr/>
          <p:nvPr/>
        </p:nvSpPr>
        <p:spPr>
          <a:xfrm>
            <a:off x="2141220" y="929640"/>
            <a:ext cx="155448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7" name="Rectangle 36"/>
          <p:cNvSpPr/>
          <p:nvPr/>
        </p:nvSpPr>
        <p:spPr>
          <a:xfrm>
            <a:off x="3699510" y="929640"/>
            <a:ext cx="110109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8" name="Rectangle 37"/>
          <p:cNvSpPr/>
          <p:nvPr/>
        </p:nvSpPr>
        <p:spPr>
          <a:xfrm>
            <a:off x="4800600" y="929640"/>
            <a:ext cx="8382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9" name="Rectangle 38"/>
          <p:cNvSpPr/>
          <p:nvPr/>
        </p:nvSpPr>
        <p:spPr>
          <a:xfrm>
            <a:off x="5638800" y="929640"/>
            <a:ext cx="1524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41" name="Rectangle 40"/>
          <p:cNvSpPr/>
          <p:nvPr/>
        </p:nvSpPr>
        <p:spPr>
          <a:xfrm>
            <a:off x="6240780" y="929640"/>
            <a:ext cx="4572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42" name="Rectangle 41"/>
          <p:cNvSpPr/>
          <p:nvPr/>
        </p:nvSpPr>
        <p:spPr>
          <a:xfrm>
            <a:off x="1447800" y="185166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43" name="Rectangle 42"/>
          <p:cNvSpPr/>
          <p:nvPr/>
        </p:nvSpPr>
        <p:spPr>
          <a:xfrm>
            <a:off x="5791200" y="929640"/>
            <a:ext cx="4572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40" name="Rectangle 39"/>
          <p:cNvSpPr/>
          <p:nvPr/>
        </p:nvSpPr>
        <p:spPr>
          <a:xfrm>
            <a:off x="1607820" y="929640"/>
            <a:ext cx="381000" cy="3810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solidFill>
                <a:srgbClr val="DDDDDD"/>
              </a:solidFill>
            </a:endParaRPr>
          </a:p>
        </p:txBody>
      </p:sp>
      <p:sp>
        <p:nvSpPr>
          <p:cNvPr id="44" name="Rectangle 43"/>
          <p:cNvSpPr/>
          <p:nvPr/>
        </p:nvSpPr>
        <p:spPr>
          <a:xfrm>
            <a:off x="1988820" y="929640"/>
            <a:ext cx="152400" cy="381000"/>
          </a:xfrm>
          <a:prstGeom prst="rect">
            <a:avLst/>
          </a:prstGeom>
          <a:solidFill>
            <a:schemeClr val="bg2">
              <a:lumMod val="75000"/>
              <a:lumOff val="2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47" name="Rectangle 46"/>
          <p:cNvSpPr/>
          <p:nvPr/>
        </p:nvSpPr>
        <p:spPr>
          <a:xfrm>
            <a:off x="457200" y="1325880"/>
            <a:ext cx="6477000" cy="2484120"/>
          </a:xfrm>
          <a:prstGeom prst="rect">
            <a:avLst/>
          </a:prstGeom>
          <a:solidFill>
            <a:srgbClr val="E4E4E4">
              <a:alpha val="75000"/>
            </a:srgb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Up Arrow Callout 4"/>
          <p:cNvSpPr/>
          <p:nvPr/>
        </p:nvSpPr>
        <p:spPr>
          <a:xfrm>
            <a:off x="1249680" y="1318260"/>
            <a:ext cx="1828800" cy="922020"/>
          </a:xfrm>
          <a:prstGeom prst="upArrowCallout">
            <a:avLst>
              <a:gd name="adj1" fmla="val 23347"/>
              <a:gd name="adj2" fmla="val 25000"/>
              <a:gd name="adj3" fmla="val 20041"/>
              <a:gd name="adj4" fmla="val 5543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Determine render views next</a:t>
            </a:r>
            <a:endParaRPr lang="en-US" sz="1200" dirty="0"/>
          </a:p>
        </p:txBody>
      </p:sp>
      <p:sp>
        <p:nvSpPr>
          <p:cNvPr id="46" name="Rectangle 45"/>
          <p:cNvSpPr/>
          <p:nvPr/>
        </p:nvSpPr>
        <p:spPr>
          <a:xfrm>
            <a:off x="2125980" y="929640"/>
            <a:ext cx="762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dirty="0">
              <a:solidFill>
                <a:srgbClr val="DDDDDD"/>
              </a:solidFill>
            </a:endParaRPr>
          </a:p>
        </p:txBody>
      </p:sp>
    </p:spTree>
    <p:extLst>
      <p:ext uri="{BB962C8B-B14F-4D97-AF65-F5344CB8AC3E}">
        <p14:creationId xmlns:p14="http://schemas.microsoft.com/office/powerpoint/2010/main" val="280219520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An Improved Game Loop</a:t>
            </a:r>
            <a:endParaRPr lang="en-US" dirty="0">
              <a:solidFill>
                <a:srgbClr val="EAEAEA"/>
              </a:solidFill>
            </a:endParaRPr>
          </a:p>
        </p:txBody>
      </p:sp>
      <p:sp>
        <p:nvSpPr>
          <p:cNvPr id="3" name="Rectangle 2"/>
          <p:cNvSpPr/>
          <p:nvPr/>
        </p:nvSpPr>
        <p:spPr>
          <a:xfrm>
            <a:off x="457200" y="685800"/>
            <a:ext cx="6477000" cy="3124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678180" y="92964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Simulation loop: 75-100%</a:t>
            </a:r>
            <a:endParaRPr lang="en-US" dirty="0"/>
          </a:p>
        </p:txBody>
      </p:sp>
      <p:sp>
        <p:nvSpPr>
          <p:cNvPr id="12" name="Rectangle 11"/>
          <p:cNvSpPr/>
          <p:nvPr/>
        </p:nvSpPr>
        <p:spPr>
          <a:xfrm>
            <a:off x="678180" y="131064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Job kernel: 20-30%</a:t>
            </a:r>
            <a:endParaRPr lang="en-US" dirty="0"/>
          </a:p>
        </p:txBody>
      </p:sp>
      <p:sp>
        <p:nvSpPr>
          <p:cNvPr id="13" name="Rectangle 12"/>
          <p:cNvSpPr/>
          <p:nvPr/>
        </p:nvSpPr>
        <p:spPr>
          <a:xfrm>
            <a:off x="678180" y="185166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Render loop: 70-100%</a:t>
            </a:r>
            <a:endParaRPr lang="en-US" dirty="0"/>
          </a:p>
        </p:txBody>
      </p:sp>
      <p:sp>
        <p:nvSpPr>
          <p:cNvPr id="14" name="Rectangle 13"/>
          <p:cNvSpPr/>
          <p:nvPr/>
        </p:nvSpPr>
        <p:spPr>
          <a:xfrm>
            <a:off x="678180" y="223266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Audio loop: 50-80%</a:t>
            </a:r>
            <a:endParaRPr lang="en-US" dirty="0"/>
          </a:p>
        </p:txBody>
      </p:sp>
      <p:sp>
        <p:nvSpPr>
          <p:cNvPr id="15" name="Rectangle 14"/>
          <p:cNvSpPr/>
          <p:nvPr/>
        </p:nvSpPr>
        <p:spPr>
          <a:xfrm>
            <a:off x="678180" y="279654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Job kernel, debug logging: 20-30%</a:t>
            </a:r>
            <a:endParaRPr lang="en-US" dirty="0"/>
          </a:p>
        </p:txBody>
      </p:sp>
      <p:sp>
        <p:nvSpPr>
          <p:cNvPr id="16" name="Rectangle 15"/>
          <p:cNvSpPr/>
          <p:nvPr/>
        </p:nvSpPr>
        <p:spPr>
          <a:xfrm>
            <a:off x="678180" y="318516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r"/>
            <a:r>
              <a:rPr lang="en-US" sz="1250" dirty="0" smtClean="0"/>
              <a:t>Async tasks, socket polling, </a:t>
            </a:r>
            <a:r>
              <a:rPr lang="en-US" sz="1250" dirty="0" err="1" smtClean="0"/>
              <a:t>misc</a:t>
            </a:r>
            <a:r>
              <a:rPr lang="en-US" sz="1250" dirty="0" smtClean="0"/>
              <a:t>: 10-30% with bursts of 100% utilization</a:t>
            </a:r>
            <a:endParaRPr lang="en-US" sz="1250" dirty="0"/>
          </a:p>
        </p:txBody>
      </p:sp>
      <p:sp>
        <p:nvSpPr>
          <p:cNvPr id="17" name="Rectangle 16"/>
          <p:cNvSpPr/>
          <p:nvPr/>
        </p:nvSpPr>
        <p:spPr>
          <a:xfrm>
            <a:off x="678180" y="9296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0</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19" name="Rectangle 18"/>
          <p:cNvSpPr/>
          <p:nvPr/>
        </p:nvSpPr>
        <p:spPr>
          <a:xfrm>
            <a:off x="678180" y="13106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1</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0" name="Rectangle 19"/>
          <p:cNvSpPr/>
          <p:nvPr/>
        </p:nvSpPr>
        <p:spPr>
          <a:xfrm>
            <a:off x="678180" y="183642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2</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1" name="Rectangle 20"/>
          <p:cNvSpPr/>
          <p:nvPr/>
        </p:nvSpPr>
        <p:spPr>
          <a:xfrm>
            <a:off x="678180" y="22250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3</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2" name="Rectangle 21"/>
          <p:cNvSpPr/>
          <p:nvPr/>
        </p:nvSpPr>
        <p:spPr>
          <a:xfrm>
            <a:off x="678180" y="278130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4</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3" name="Rectangle 22"/>
          <p:cNvSpPr/>
          <p:nvPr/>
        </p:nvSpPr>
        <p:spPr>
          <a:xfrm>
            <a:off x="678180" y="318516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5</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18" name="Rectangle 17"/>
          <p:cNvSpPr/>
          <p:nvPr/>
        </p:nvSpPr>
        <p:spPr>
          <a:xfrm>
            <a:off x="1447800" y="929640"/>
            <a:ext cx="5250180" cy="381000"/>
          </a:xfrm>
          <a:prstGeom prst="rect">
            <a:avLst/>
          </a:prstGeom>
          <a:gradFill>
            <a:gsLst>
              <a:gs pos="0">
                <a:schemeClr val="accent1">
                  <a:tint val="100000"/>
                  <a:shade val="100000"/>
                  <a:satMod val="130000"/>
                  <a:alpha val="46000"/>
                </a:schemeClr>
              </a:gs>
              <a:gs pos="100000">
                <a:schemeClr val="accent1">
                  <a:tint val="50000"/>
                  <a:shade val="100000"/>
                  <a:satMod val="350000"/>
                  <a:alpha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p:cNvSpPr/>
          <p:nvPr/>
        </p:nvSpPr>
        <p:spPr>
          <a:xfrm>
            <a:off x="1447800" y="1295400"/>
            <a:ext cx="1295400" cy="381000"/>
          </a:xfrm>
          <a:prstGeom prst="rect">
            <a:avLst/>
          </a:prstGeom>
          <a:gradFill>
            <a:gsLst>
              <a:gs pos="0">
                <a:schemeClr val="accent1">
                  <a:tint val="100000"/>
                  <a:shade val="100000"/>
                  <a:satMod val="130000"/>
                  <a:alpha val="46000"/>
                </a:schemeClr>
              </a:gs>
              <a:gs pos="100000">
                <a:schemeClr val="accent1">
                  <a:tint val="50000"/>
                  <a:shade val="100000"/>
                  <a:satMod val="350000"/>
                  <a:alpha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p:cNvSpPr/>
          <p:nvPr/>
        </p:nvSpPr>
        <p:spPr>
          <a:xfrm>
            <a:off x="1447800" y="1318260"/>
            <a:ext cx="525018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26" name="Rectangle 25"/>
          <p:cNvSpPr/>
          <p:nvPr/>
        </p:nvSpPr>
        <p:spPr>
          <a:xfrm>
            <a:off x="1447800" y="1851660"/>
            <a:ext cx="5250180" cy="381000"/>
          </a:xfrm>
          <a:prstGeom prst="rect">
            <a:avLst/>
          </a:prstGeom>
          <a:gradFill>
            <a:gsLst>
              <a:gs pos="0">
                <a:schemeClr val="accent1">
                  <a:tint val="100000"/>
                  <a:shade val="100000"/>
                  <a:satMod val="130000"/>
                  <a:alpha val="46000"/>
                </a:schemeClr>
              </a:gs>
              <a:gs pos="100000">
                <a:schemeClr val="accent1">
                  <a:tint val="50000"/>
                  <a:shade val="100000"/>
                  <a:satMod val="350000"/>
                  <a:alpha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Rectangle 29"/>
          <p:cNvSpPr/>
          <p:nvPr/>
        </p:nvSpPr>
        <p:spPr>
          <a:xfrm>
            <a:off x="1447800" y="224028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1" name="Rectangle 30"/>
          <p:cNvSpPr/>
          <p:nvPr/>
        </p:nvSpPr>
        <p:spPr>
          <a:xfrm>
            <a:off x="1447800" y="278892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2" name="Rectangle 31"/>
          <p:cNvSpPr/>
          <p:nvPr/>
        </p:nvSpPr>
        <p:spPr>
          <a:xfrm>
            <a:off x="1447800" y="318516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3" name="Rectangle 32"/>
          <p:cNvSpPr/>
          <p:nvPr/>
        </p:nvSpPr>
        <p:spPr>
          <a:xfrm>
            <a:off x="1447800" y="929640"/>
            <a:ext cx="152400" cy="3810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34" name="Rectangle 33"/>
          <p:cNvSpPr/>
          <p:nvPr/>
        </p:nvSpPr>
        <p:spPr>
          <a:xfrm>
            <a:off x="1600200" y="929640"/>
            <a:ext cx="3810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5" name="Rectangle 34"/>
          <p:cNvSpPr/>
          <p:nvPr/>
        </p:nvSpPr>
        <p:spPr>
          <a:xfrm>
            <a:off x="1981200" y="929640"/>
            <a:ext cx="1524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6" name="Rectangle 35"/>
          <p:cNvSpPr/>
          <p:nvPr/>
        </p:nvSpPr>
        <p:spPr>
          <a:xfrm>
            <a:off x="2141220" y="929640"/>
            <a:ext cx="155448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7" name="Rectangle 36"/>
          <p:cNvSpPr/>
          <p:nvPr/>
        </p:nvSpPr>
        <p:spPr>
          <a:xfrm>
            <a:off x="3699510" y="929640"/>
            <a:ext cx="110109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8" name="Rectangle 37"/>
          <p:cNvSpPr/>
          <p:nvPr/>
        </p:nvSpPr>
        <p:spPr>
          <a:xfrm>
            <a:off x="4800600" y="929640"/>
            <a:ext cx="8382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9" name="Rectangle 38"/>
          <p:cNvSpPr/>
          <p:nvPr/>
        </p:nvSpPr>
        <p:spPr>
          <a:xfrm>
            <a:off x="5638800" y="929640"/>
            <a:ext cx="1524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41" name="Rectangle 40"/>
          <p:cNvSpPr/>
          <p:nvPr/>
        </p:nvSpPr>
        <p:spPr>
          <a:xfrm>
            <a:off x="6240780" y="929640"/>
            <a:ext cx="4572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42" name="Rectangle 41"/>
          <p:cNvSpPr/>
          <p:nvPr/>
        </p:nvSpPr>
        <p:spPr>
          <a:xfrm>
            <a:off x="1447800" y="185166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43" name="Rectangle 42"/>
          <p:cNvSpPr/>
          <p:nvPr/>
        </p:nvSpPr>
        <p:spPr>
          <a:xfrm>
            <a:off x="5791200" y="929640"/>
            <a:ext cx="4572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40" name="Rectangle 39"/>
          <p:cNvSpPr/>
          <p:nvPr/>
        </p:nvSpPr>
        <p:spPr>
          <a:xfrm>
            <a:off x="1607820" y="929640"/>
            <a:ext cx="381000" cy="3810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solidFill>
                <a:srgbClr val="DDDDDD"/>
              </a:solidFill>
            </a:endParaRPr>
          </a:p>
        </p:txBody>
      </p:sp>
      <p:sp>
        <p:nvSpPr>
          <p:cNvPr id="44" name="Rectangle 43"/>
          <p:cNvSpPr/>
          <p:nvPr/>
        </p:nvSpPr>
        <p:spPr>
          <a:xfrm>
            <a:off x="1988820" y="929640"/>
            <a:ext cx="152400" cy="381000"/>
          </a:xfrm>
          <a:prstGeom prst="rect">
            <a:avLst/>
          </a:prstGeom>
          <a:solidFill>
            <a:schemeClr val="bg2">
              <a:lumMod val="75000"/>
              <a:lumOff val="2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46" name="Rectangle 45"/>
          <p:cNvSpPr/>
          <p:nvPr/>
        </p:nvSpPr>
        <p:spPr>
          <a:xfrm>
            <a:off x="2125980" y="929640"/>
            <a:ext cx="762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dirty="0">
              <a:solidFill>
                <a:srgbClr val="DDDDDD"/>
              </a:solidFill>
            </a:endParaRPr>
          </a:p>
        </p:txBody>
      </p:sp>
      <p:sp>
        <p:nvSpPr>
          <p:cNvPr id="45" name="Rectangle 44"/>
          <p:cNvSpPr/>
          <p:nvPr/>
        </p:nvSpPr>
        <p:spPr>
          <a:xfrm>
            <a:off x="2217420" y="944880"/>
            <a:ext cx="1859280" cy="350520"/>
          </a:xfrm>
          <a:prstGeom prst="rect">
            <a:avLst/>
          </a:prstGeom>
          <a:solidFill>
            <a:srgbClr val="FFC000"/>
          </a:solidFill>
          <a:ln>
            <a:solidFill>
              <a:srgbClr val="FFFF00"/>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100" dirty="0" smtClean="0">
                <a:solidFill>
                  <a:schemeClr val="bg2"/>
                </a:solidFill>
              </a:rPr>
              <a:t>Object Update/Move</a:t>
            </a:r>
            <a:endParaRPr lang="en-US" sz="1100" dirty="0">
              <a:solidFill>
                <a:schemeClr val="bg2"/>
              </a:solidFill>
            </a:endParaRPr>
          </a:p>
        </p:txBody>
      </p:sp>
      <p:sp>
        <p:nvSpPr>
          <p:cNvPr id="48" name="Rectangle 47"/>
          <p:cNvSpPr/>
          <p:nvPr/>
        </p:nvSpPr>
        <p:spPr>
          <a:xfrm>
            <a:off x="2206752" y="1325880"/>
            <a:ext cx="711708" cy="381000"/>
          </a:xfrm>
          <a:prstGeom prst="rect">
            <a:avLst/>
          </a:prstGeom>
          <a:solidFill>
            <a:srgbClr val="BE8CE4"/>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49" name="Rectangle 48"/>
          <p:cNvSpPr/>
          <p:nvPr/>
        </p:nvSpPr>
        <p:spPr>
          <a:xfrm>
            <a:off x="2230755" y="1836420"/>
            <a:ext cx="588645" cy="381000"/>
          </a:xfrm>
          <a:prstGeom prst="rect">
            <a:avLst/>
          </a:prstGeom>
          <a:solidFill>
            <a:srgbClr val="BE8CE4"/>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50" name="Rectangle 49"/>
          <p:cNvSpPr/>
          <p:nvPr/>
        </p:nvSpPr>
        <p:spPr>
          <a:xfrm>
            <a:off x="2229612" y="2788920"/>
            <a:ext cx="688848" cy="381000"/>
          </a:xfrm>
          <a:prstGeom prst="rect">
            <a:avLst/>
          </a:prstGeom>
          <a:solidFill>
            <a:srgbClr val="BE8CE4"/>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4" name="Left Arrow Callout 3"/>
          <p:cNvSpPr/>
          <p:nvPr/>
        </p:nvSpPr>
        <p:spPr>
          <a:xfrm>
            <a:off x="3200400" y="1485900"/>
            <a:ext cx="3352800" cy="1215390"/>
          </a:xfrm>
          <a:prstGeom prst="leftArrowCallout">
            <a:avLst>
              <a:gd name="adj1" fmla="val 9215"/>
              <a:gd name="adj2" fmla="val 9574"/>
              <a:gd name="adj3" fmla="val 19222"/>
              <a:gd name="adj4" fmla="val 8097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Start </a:t>
            </a:r>
            <a:r>
              <a:rPr lang="en-US" sz="1200" b="1" dirty="0" smtClean="0"/>
              <a:t>static objects’ (environment) visibility and </a:t>
            </a:r>
            <a:r>
              <a:rPr lang="en-US" sz="1200" b="1" dirty="0" err="1" smtClean="0"/>
              <a:t>broadphase</a:t>
            </a:r>
            <a:r>
              <a:rPr lang="en-US" sz="1200" b="1" dirty="0" smtClean="0"/>
              <a:t> dynamic objects visibility </a:t>
            </a:r>
            <a:r>
              <a:rPr lang="en-US" sz="1200" dirty="0" smtClean="0"/>
              <a:t>for render views as </a:t>
            </a:r>
            <a:r>
              <a:rPr lang="en-US" sz="1200" b="1" dirty="0" smtClean="0"/>
              <a:t>jobs</a:t>
            </a:r>
            <a:r>
              <a:rPr lang="en-US" sz="1200" dirty="0"/>
              <a:t> </a:t>
            </a:r>
            <a:r>
              <a:rPr lang="en-US" sz="1200" dirty="0" smtClean="0"/>
              <a:t>on available threads:</a:t>
            </a:r>
            <a:br>
              <a:rPr lang="en-US" sz="1200" dirty="0" smtClean="0"/>
            </a:br>
            <a:r>
              <a:rPr lang="en-US" sz="1200" dirty="0" smtClean="0"/>
              <a:t>player, shadows, etc.</a:t>
            </a:r>
          </a:p>
        </p:txBody>
      </p:sp>
      <p:sp>
        <p:nvSpPr>
          <p:cNvPr id="6" name="Right Brace 5"/>
          <p:cNvSpPr/>
          <p:nvPr/>
        </p:nvSpPr>
        <p:spPr>
          <a:xfrm>
            <a:off x="2918460" y="1371600"/>
            <a:ext cx="281940" cy="1798320"/>
          </a:xfrm>
          <a:prstGeom prst="rightBrace">
            <a:avLst>
              <a:gd name="adj1" fmla="val 0"/>
              <a:gd name="adj2" fmla="val 3949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618427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Halo Approach</a:t>
            </a:r>
            <a:endParaRPr lang="en-US" dirty="0"/>
          </a:p>
        </p:txBody>
      </p:sp>
      <p:sp>
        <p:nvSpPr>
          <p:cNvPr id="4" name="Content Placeholder 2"/>
          <p:cNvSpPr>
            <a:spLocks noGrp="1"/>
          </p:cNvSpPr>
          <p:nvPr>
            <p:ph idx="1"/>
          </p:nvPr>
        </p:nvSpPr>
        <p:spPr>
          <a:xfrm>
            <a:off x="244475" y="762001"/>
            <a:ext cx="6613525" cy="3124200"/>
          </a:xfrm>
        </p:spPr>
        <p:txBody>
          <a:bodyPr/>
          <a:lstStyle/>
          <a:p>
            <a:r>
              <a:rPr lang="en-US" dirty="0"/>
              <a:t>C</a:t>
            </a:r>
            <a:r>
              <a:rPr lang="en-US" dirty="0" smtClean="0"/>
              <a:t>ells and portals</a:t>
            </a:r>
          </a:p>
          <a:p>
            <a:r>
              <a:rPr lang="en-US" dirty="0"/>
              <a:t>W</a:t>
            </a:r>
            <a:r>
              <a:rPr lang="en-US" dirty="0" smtClean="0"/>
              <a:t>atertight shell geometry</a:t>
            </a:r>
          </a:p>
          <a:p>
            <a:r>
              <a:rPr lang="en-US" dirty="0" smtClean="0"/>
              <a:t>Artists manually placed portals</a:t>
            </a:r>
          </a:p>
          <a:p>
            <a:r>
              <a:rPr lang="en-US" dirty="0" smtClean="0"/>
              <a:t>Build a BSP tree from shell geometry</a:t>
            </a:r>
          </a:p>
          <a:p>
            <a:r>
              <a:rPr lang="en-US" dirty="0" err="1" smtClean="0"/>
              <a:t>Floodfill</a:t>
            </a:r>
            <a:r>
              <a:rPr lang="en-US" dirty="0" smtClean="0"/>
              <a:t> BSP leaves into cells</a:t>
            </a:r>
          </a:p>
          <a:p>
            <a:r>
              <a:rPr lang="en-US" dirty="0" smtClean="0"/>
              <a:t>Build cell connectivity</a:t>
            </a:r>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112051783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An Improved Game Loop</a:t>
            </a:r>
            <a:endParaRPr lang="en-US" dirty="0">
              <a:solidFill>
                <a:srgbClr val="EAEAEA"/>
              </a:solidFill>
            </a:endParaRPr>
          </a:p>
        </p:txBody>
      </p:sp>
      <p:sp>
        <p:nvSpPr>
          <p:cNvPr id="3" name="Rectangle 2"/>
          <p:cNvSpPr/>
          <p:nvPr/>
        </p:nvSpPr>
        <p:spPr>
          <a:xfrm>
            <a:off x="457200" y="685800"/>
            <a:ext cx="6477000" cy="3124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678180" y="92964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Simulation loop: 75-100%</a:t>
            </a:r>
            <a:endParaRPr lang="en-US" dirty="0"/>
          </a:p>
        </p:txBody>
      </p:sp>
      <p:sp>
        <p:nvSpPr>
          <p:cNvPr id="12" name="Rectangle 11"/>
          <p:cNvSpPr/>
          <p:nvPr/>
        </p:nvSpPr>
        <p:spPr>
          <a:xfrm>
            <a:off x="678180" y="131064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Job kernel: 20-30%</a:t>
            </a:r>
            <a:endParaRPr lang="en-US" dirty="0"/>
          </a:p>
        </p:txBody>
      </p:sp>
      <p:sp>
        <p:nvSpPr>
          <p:cNvPr id="13" name="Rectangle 12"/>
          <p:cNvSpPr/>
          <p:nvPr/>
        </p:nvSpPr>
        <p:spPr>
          <a:xfrm>
            <a:off x="678180" y="185166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Render loop: 70-100%</a:t>
            </a:r>
            <a:endParaRPr lang="en-US" dirty="0"/>
          </a:p>
        </p:txBody>
      </p:sp>
      <p:sp>
        <p:nvSpPr>
          <p:cNvPr id="14" name="Rectangle 13"/>
          <p:cNvSpPr/>
          <p:nvPr/>
        </p:nvSpPr>
        <p:spPr>
          <a:xfrm>
            <a:off x="678180" y="223266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Audio loop: 50-80%</a:t>
            </a:r>
            <a:endParaRPr lang="en-US" dirty="0"/>
          </a:p>
        </p:txBody>
      </p:sp>
      <p:sp>
        <p:nvSpPr>
          <p:cNvPr id="15" name="Rectangle 14"/>
          <p:cNvSpPr/>
          <p:nvPr/>
        </p:nvSpPr>
        <p:spPr>
          <a:xfrm>
            <a:off x="678180" y="279654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Job kernel, debug logging: 20-30%</a:t>
            </a:r>
            <a:endParaRPr lang="en-US" dirty="0"/>
          </a:p>
        </p:txBody>
      </p:sp>
      <p:sp>
        <p:nvSpPr>
          <p:cNvPr id="16" name="Rectangle 15"/>
          <p:cNvSpPr/>
          <p:nvPr/>
        </p:nvSpPr>
        <p:spPr>
          <a:xfrm>
            <a:off x="678180" y="318516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r"/>
            <a:r>
              <a:rPr lang="en-US" sz="1250" dirty="0" smtClean="0"/>
              <a:t>Async tasks, socket polling, </a:t>
            </a:r>
            <a:r>
              <a:rPr lang="en-US" sz="1250" dirty="0" err="1" smtClean="0"/>
              <a:t>misc</a:t>
            </a:r>
            <a:r>
              <a:rPr lang="en-US" sz="1250" dirty="0" smtClean="0"/>
              <a:t>: 10-30% with bursts of 100% utilization</a:t>
            </a:r>
            <a:endParaRPr lang="en-US" sz="1250" dirty="0"/>
          </a:p>
        </p:txBody>
      </p:sp>
      <p:sp>
        <p:nvSpPr>
          <p:cNvPr id="17" name="Rectangle 16"/>
          <p:cNvSpPr/>
          <p:nvPr/>
        </p:nvSpPr>
        <p:spPr>
          <a:xfrm>
            <a:off x="678180" y="9296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0</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19" name="Rectangle 18"/>
          <p:cNvSpPr/>
          <p:nvPr/>
        </p:nvSpPr>
        <p:spPr>
          <a:xfrm>
            <a:off x="678180" y="13106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1</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0" name="Rectangle 19"/>
          <p:cNvSpPr/>
          <p:nvPr/>
        </p:nvSpPr>
        <p:spPr>
          <a:xfrm>
            <a:off x="678180" y="183642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2</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1" name="Rectangle 20"/>
          <p:cNvSpPr/>
          <p:nvPr/>
        </p:nvSpPr>
        <p:spPr>
          <a:xfrm>
            <a:off x="678180" y="22250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3</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2" name="Rectangle 21"/>
          <p:cNvSpPr/>
          <p:nvPr/>
        </p:nvSpPr>
        <p:spPr>
          <a:xfrm>
            <a:off x="678180" y="278130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4</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3" name="Rectangle 22"/>
          <p:cNvSpPr/>
          <p:nvPr/>
        </p:nvSpPr>
        <p:spPr>
          <a:xfrm>
            <a:off x="678180" y="318516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5</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18" name="Rectangle 17"/>
          <p:cNvSpPr/>
          <p:nvPr/>
        </p:nvSpPr>
        <p:spPr>
          <a:xfrm>
            <a:off x="1447800" y="929640"/>
            <a:ext cx="5250180" cy="381000"/>
          </a:xfrm>
          <a:prstGeom prst="rect">
            <a:avLst/>
          </a:prstGeom>
          <a:gradFill>
            <a:gsLst>
              <a:gs pos="0">
                <a:schemeClr val="accent1">
                  <a:tint val="100000"/>
                  <a:shade val="100000"/>
                  <a:satMod val="130000"/>
                  <a:alpha val="46000"/>
                </a:schemeClr>
              </a:gs>
              <a:gs pos="100000">
                <a:schemeClr val="accent1">
                  <a:tint val="50000"/>
                  <a:shade val="100000"/>
                  <a:satMod val="350000"/>
                  <a:alpha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p:cNvSpPr/>
          <p:nvPr/>
        </p:nvSpPr>
        <p:spPr>
          <a:xfrm>
            <a:off x="1447800" y="1295400"/>
            <a:ext cx="1295400" cy="381000"/>
          </a:xfrm>
          <a:prstGeom prst="rect">
            <a:avLst/>
          </a:prstGeom>
          <a:gradFill>
            <a:gsLst>
              <a:gs pos="0">
                <a:schemeClr val="accent1">
                  <a:tint val="100000"/>
                  <a:shade val="100000"/>
                  <a:satMod val="130000"/>
                  <a:alpha val="46000"/>
                </a:schemeClr>
              </a:gs>
              <a:gs pos="100000">
                <a:schemeClr val="accent1">
                  <a:tint val="50000"/>
                  <a:shade val="100000"/>
                  <a:satMod val="350000"/>
                  <a:alpha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p:cNvSpPr/>
          <p:nvPr/>
        </p:nvSpPr>
        <p:spPr>
          <a:xfrm>
            <a:off x="1447800" y="1318260"/>
            <a:ext cx="525018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26" name="Rectangle 25"/>
          <p:cNvSpPr/>
          <p:nvPr/>
        </p:nvSpPr>
        <p:spPr>
          <a:xfrm>
            <a:off x="1447800" y="1851660"/>
            <a:ext cx="5250180" cy="381000"/>
          </a:xfrm>
          <a:prstGeom prst="rect">
            <a:avLst/>
          </a:prstGeom>
          <a:gradFill>
            <a:gsLst>
              <a:gs pos="0">
                <a:schemeClr val="accent1">
                  <a:tint val="100000"/>
                  <a:shade val="100000"/>
                  <a:satMod val="130000"/>
                  <a:alpha val="46000"/>
                </a:schemeClr>
              </a:gs>
              <a:gs pos="100000">
                <a:schemeClr val="accent1">
                  <a:tint val="50000"/>
                  <a:shade val="100000"/>
                  <a:satMod val="350000"/>
                  <a:alpha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Rectangle 29"/>
          <p:cNvSpPr/>
          <p:nvPr/>
        </p:nvSpPr>
        <p:spPr>
          <a:xfrm>
            <a:off x="1447800" y="224028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1" name="Rectangle 30"/>
          <p:cNvSpPr/>
          <p:nvPr/>
        </p:nvSpPr>
        <p:spPr>
          <a:xfrm>
            <a:off x="1447800" y="278892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2" name="Rectangle 31"/>
          <p:cNvSpPr/>
          <p:nvPr/>
        </p:nvSpPr>
        <p:spPr>
          <a:xfrm>
            <a:off x="1447800" y="318516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3" name="Rectangle 32"/>
          <p:cNvSpPr/>
          <p:nvPr/>
        </p:nvSpPr>
        <p:spPr>
          <a:xfrm>
            <a:off x="1447800" y="929640"/>
            <a:ext cx="152400" cy="3810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34" name="Rectangle 33"/>
          <p:cNvSpPr/>
          <p:nvPr/>
        </p:nvSpPr>
        <p:spPr>
          <a:xfrm>
            <a:off x="1600200" y="929640"/>
            <a:ext cx="3810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5" name="Rectangle 34"/>
          <p:cNvSpPr/>
          <p:nvPr/>
        </p:nvSpPr>
        <p:spPr>
          <a:xfrm>
            <a:off x="1981200" y="929640"/>
            <a:ext cx="1524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6" name="Rectangle 35"/>
          <p:cNvSpPr/>
          <p:nvPr/>
        </p:nvSpPr>
        <p:spPr>
          <a:xfrm>
            <a:off x="2141220" y="929640"/>
            <a:ext cx="155448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7" name="Rectangle 36"/>
          <p:cNvSpPr/>
          <p:nvPr/>
        </p:nvSpPr>
        <p:spPr>
          <a:xfrm>
            <a:off x="3699510" y="929640"/>
            <a:ext cx="110109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8" name="Rectangle 37"/>
          <p:cNvSpPr/>
          <p:nvPr/>
        </p:nvSpPr>
        <p:spPr>
          <a:xfrm>
            <a:off x="4800600" y="929640"/>
            <a:ext cx="8382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9" name="Rectangle 38"/>
          <p:cNvSpPr/>
          <p:nvPr/>
        </p:nvSpPr>
        <p:spPr>
          <a:xfrm>
            <a:off x="5638800" y="929640"/>
            <a:ext cx="1524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41" name="Rectangle 40"/>
          <p:cNvSpPr/>
          <p:nvPr/>
        </p:nvSpPr>
        <p:spPr>
          <a:xfrm>
            <a:off x="6240780" y="929640"/>
            <a:ext cx="4572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42" name="Rectangle 41"/>
          <p:cNvSpPr/>
          <p:nvPr/>
        </p:nvSpPr>
        <p:spPr>
          <a:xfrm>
            <a:off x="1447800" y="185166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43" name="Rectangle 42"/>
          <p:cNvSpPr/>
          <p:nvPr/>
        </p:nvSpPr>
        <p:spPr>
          <a:xfrm>
            <a:off x="5791200" y="929640"/>
            <a:ext cx="4572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40" name="Rectangle 39"/>
          <p:cNvSpPr/>
          <p:nvPr/>
        </p:nvSpPr>
        <p:spPr>
          <a:xfrm>
            <a:off x="1607820" y="929640"/>
            <a:ext cx="381000" cy="3810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solidFill>
                <a:srgbClr val="DDDDDD"/>
              </a:solidFill>
            </a:endParaRPr>
          </a:p>
        </p:txBody>
      </p:sp>
      <p:sp>
        <p:nvSpPr>
          <p:cNvPr id="44" name="Rectangle 43"/>
          <p:cNvSpPr/>
          <p:nvPr/>
        </p:nvSpPr>
        <p:spPr>
          <a:xfrm>
            <a:off x="1988820" y="929640"/>
            <a:ext cx="152400" cy="381000"/>
          </a:xfrm>
          <a:prstGeom prst="rect">
            <a:avLst/>
          </a:prstGeom>
          <a:solidFill>
            <a:schemeClr val="bg2">
              <a:lumMod val="75000"/>
              <a:lumOff val="2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46" name="Rectangle 45"/>
          <p:cNvSpPr/>
          <p:nvPr/>
        </p:nvSpPr>
        <p:spPr>
          <a:xfrm>
            <a:off x="2125980" y="929640"/>
            <a:ext cx="762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dirty="0">
              <a:solidFill>
                <a:srgbClr val="DDDDDD"/>
              </a:solidFill>
            </a:endParaRPr>
          </a:p>
        </p:txBody>
      </p:sp>
      <p:sp>
        <p:nvSpPr>
          <p:cNvPr id="45" name="Rectangle 44"/>
          <p:cNvSpPr/>
          <p:nvPr/>
        </p:nvSpPr>
        <p:spPr>
          <a:xfrm>
            <a:off x="2217420" y="944880"/>
            <a:ext cx="1855470" cy="350520"/>
          </a:xfrm>
          <a:prstGeom prst="rect">
            <a:avLst/>
          </a:prstGeom>
          <a:solidFill>
            <a:srgbClr val="FFC000"/>
          </a:solidFill>
          <a:ln>
            <a:solidFill>
              <a:srgbClr val="FFFF00"/>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100" dirty="0" smtClean="0">
                <a:solidFill>
                  <a:schemeClr val="bg2"/>
                </a:solidFill>
              </a:rPr>
              <a:t>Object Update/Move</a:t>
            </a:r>
            <a:endParaRPr lang="en-US" sz="1100" dirty="0">
              <a:solidFill>
                <a:schemeClr val="bg2"/>
              </a:solidFill>
            </a:endParaRPr>
          </a:p>
        </p:txBody>
      </p:sp>
      <p:sp>
        <p:nvSpPr>
          <p:cNvPr id="48" name="Rectangle 47"/>
          <p:cNvSpPr/>
          <p:nvPr/>
        </p:nvSpPr>
        <p:spPr>
          <a:xfrm>
            <a:off x="2206752" y="1325880"/>
            <a:ext cx="711708" cy="381000"/>
          </a:xfrm>
          <a:prstGeom prst="rect">
            <a:avLst/>
          </a:prstGeom>
          <a:solidFill>
            <a:srgbClr val="BE8CE4"/>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49" name="Rectangle 48"/>
          <p:cNvSpPr/>
          <p:nvPr/>
        </p:nvSpPr>
        <p:spPr>
          <a:xfrm>
            <a:off x="2230755" y="1836420"/>
            <a:ext cx="588645" cy="381000"/>
          </a:xfrm>
          <a:prstGeom prst="rect">
            <a:avLst/>
          </a:prstGeom>
          <a:solidFill>
            <a:srgbClr val="BE8CE4"/>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50" name="Rectangle 49"/>
          <p:cNvSpPr/>
          <p:nvPr/>
        </p:nvSpPr>
        <p:spPr>
          <a:xfrm>
            <a:off x="2229612" y="2788920"/>
            <a:ext cx="688848" cy="381000"/>
          </a:xfrm>
          <a:prstGeom prst="rect">
            <a:avLst/>
          </a:prstGeom>
          <a:solidFill>
            <a:srgbClr val="BE8CE4"/>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47" name="Rectangle 46"/>
          <p:cNvSpPr/>
          <p:nvPr/>
        </p:nvSpPr>
        <p:spPr>
          <a:xfrm>
            <a:off x="2971419" y="1325880"/>
            <a:ext cx="2286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1" name="Rectangle 50"/>
          <p:cNvSpPr/>
          <p:nvPr/>
        </p:nvSpPr>
        <p:spPr>
          <a:xfrm>
            <a:off x="3314319" y="132588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2" name="Rectangle 51"/>
          <p:cNvSpPr/>
          <p:nvPr/>
        </p:nvSpPr>
        <p:spPr>
          <a:xfrm>
            <a:off x="3505962" y="132588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3" name="Rectangle 52"/>
          <p:cNvSpPr/>
          <p:nvPr/>
        </p:nvSpPr>
        <p:spPr>
          <a:xfrm>
            <a:off x="3818001" y="131064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4" name="Rectangle 53"/>
          <p:cNvSpPr/>
          <p:nvPr/>
        </p:nvSpPr>
        <p:spPr>
          <a:xfrm>
            <a:off x="2952750" y="2796540"/>
            <a:ext cx="2286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5" name="Rectangle 54"/>
          <p:cNvSpPr/>
          <p:nvPr/>
        </p:nvSpPr>
        <p:spPr>
          <a:xfrm>
            <a:off x="3219069" y="279654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6" name="Rectangle 55"/>
          <p:cNvSpPr/>
          <p:nvPr/>
        </p:nvSpPr>
        <p:spPr>
          <a:xfrm>
            <a:off x="3483864" y="279654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7" name="Rectangle 56"/>
          <p:cNvSpPr/>
          <p:nvPr/>
        </p:nvSpPr>
        <p:spPr>
          <a:xfrm>
            <a:off x="3688080" y="279654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8" name="Rectangle 57"/>
          <p:cNvSpPr/>
          <p:nvPr/>
        </p:nvSpPr>
        <p:spPr>
          <a:xfrm>
            <a:off x="2916555" y="1844040"/>
            <a:ext cx="2286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9" name="Rectangle 58"/>
          <p:cNvSpPr/>
          <p:nvPr/>
        </p:nvSpPr>
        <p:spPr>
          <a:xfrm>
            <a:off x="3182874" y="184404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64" name="Rectangle 63"/>
          <p:cNvSpPr/>
          <p:nvPr/>
        </p:nvSpPr>
        <p:spPr>
          <a:xfrm>
            <a:off x="3573780" y="184404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65" name="Rectangle 64"/>
          <p:cNvSpPr/>
          <p:nvPr/>
        </p:nvSpPr>
        <p:spPr>
          <a:xfrm>
            <a:off x="3777996" y="184404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66" name="Left Arrow Callout 65"/>
          <p:cNvSpPr/>
          <p:nvPr/>
        </p:nvSpPr>
        <p:spPr>
          <a:xfrm>
            <a:off x="4354830" y="1706880"/>
            <a:ext cx="1969770" cy="723900"/>
          </a:xfrm>
          <a:prstGeom prst="leftArrowCallout">
            <a:avLst>
              <a:gd name="adj1" fmla="val 11240"/>
              <a:gd name="adj2" fmla="val 18252"/>
              <a:gd name="adj3" fmla="val 30822"/>
              <a:gd name="adj4" fmla="val 8097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Execute object update jobs</a:t>
            </a:r>
            <a:endParaRPr lang="en-US" sz="1200" dirty="0"/>
          </a:p>
        </p:txBody>
      </p:sp>
      <p:sp>
        <p:nvSpPr>
          <p:cNvPr id="67" name="Right Brace 66"/>
          <p:cNvSpPr/>
          <p:nvPr/>
        </p:nvSpPr>
        <p:spPr>
          <a:xfrm>
            <a:off x="4072890" y="1371600"/>
            <a:ext cx="146417" cy="1798320"/>
          </a:xfrm>
          <a:prstGeom prst="rightBrace">
            <a:avLst>
              <a:gd name="adj1" fmla="val 0"/>
              <a:gd name="adj2" fmla="val 3949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7662076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An Improved Game Loop</a:t>
            </a:r>
            <a:endParaRPr lang="en-US" dirty="0">
              <a:solidFill>
                <a:srgbClr val="EAEAEA"/>
              </a:solidFill>
            </a:endParaRPr>
          </a:p>
        </p:txBody>
      </p:sp>
      <p:sp>
        <p:nvSpPr>
          <p:cNvPr id="3" name="Rectangle 2"/>
          <p:cNvSpPr/>
          <p:nvPr/>
        </p:nvSpPr>
        <p:spPr>
          <a:xfrm>
            <a:off x="457200" y="685800"/>
            <a:ext cx="6477000" cy="3124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678180" y="92964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Simulation loop: 75-100%</a:t>
            </a:r>
            <a:endParaRPr lang="en-US" dirty="0"/>
          </a:p>
        </p:txBody>
      </p:sp>
      <p:sp>
        <p:nvSpPr>
          <p:cNvPr id="12" name="Rectangle 11"/>
          <p:cNvSpPr/>
          <p:nvPr/>
        </p:nvSpPr>
        <p:spPr>
          <a:xfrm>
            <a:off x="678180" y="131064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Job kernel: 20-30%</a:t>
            </a:r>
            <a:endParaRPr lang="en-US" dirty="0"/>
          </a:p>
        </p:txBody>
      </p:sp>
      <p:sp>
        <p:nvSpPr>
          <p:cNvPr id="13" name="Rectangle 12"/>
          <p:cNvSpPr/>
          <p:nvPr/>
        </p:nvSpPr>
        <p:spPr>
          <a:xfrm>
            <a:off x="678180" y="185166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Render loop: 70-100%</a:t>
            </a:r>
            <a:endParaRPr lang="en-US" dirty="0"/>
          </a:p>
        </p:txBody>
      </p:sp>
      <p:sp>
        <p:nvSpPr>
          <p:cNvPr id="14" name="Rectangle 13"/>
          <p:cNvSpPr/>
          <p:nvPr/>
        </p:nvSpPr>
        <p:spPr>
          <a:xfrm>
            <a:off x="678180" y="223266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Audio loop: 50-80%</a:t>
            </a:r>
            <a:endParaRPr lang="en-US" dirty="0"/>
          </a:p>
        </p:txBody>
      </p:sp>
      <p:sp>
        <p:nvSpPr>
          <p:cNvPr id="15" name="Rectangle 14"/>
          <p:cNvSpPr/>
          <p:nvPr/>
        </p:nvSpPr>
        <p:spPr>
          <a:xfrm>
            <a:off x="678180" y="279654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Job kernel, debug logging: 20-30%</a:t>
            </a:r>
            <a:endParaRPr lang="en-US" dirty="0"/>
          </a:p>
        </p:txBody>
      </p:sp>
      <p:sp>
        <p:nvSpPr>
          <p:cNvPr id="16" name="Rectangle 15"/>
          <p:cNvSpPr/>
          <p:nvPr/>
        </p:nvSpPr>
        <p:spPr>
          <a:xfrm>
            <a:off x="678180" y="318516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r"/>
            <a:r>
              <a:rPr lang="en-US" sz="1250" dirty="0" smtClean="0"/>
              <a:t>Async tasks, socket polling, </a:t>
            </a:r>
            <a:r>
              <a:rPr lang="en-US" sz="1250" dirty="0" err="1" smtClean="0"/>
              <a:t>misc</a:t>
            </a:r>
            <a:r>
              <a:rPr lang="en-US" sz="1250" dirty="0" smtClean="0"/>
              <a:t>: 10-30% with bursts of 100% utilization</a:t>
            </a:r>
            <a:endParaRPr lang="en-US" sz="1250" dirty="0"/>
          </a:p>
        </p:txBody>
      </p:sp>
      <p:sp>
        <p:nvSpPr>
          <p:cNvPr id="17" name="Rectangle 16"/>
          <p:cNvSpPr/>
          <p:nvPr/>
        </p:nvSpPr>
        <p:spPr>
          <a:xfrm>
            <a:off x="678180" y="9296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0</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19" name="Rectangle 18"/>
          <p:cNvSpPr/>
          <p:nvPr/>
        </p:nvSpPr>
        <p:spPr>
          <a:xfrm>
            <a:off x="678180" y="13106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1</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0" name="Rectangle 19"/>
          <p:cNvSpPr/>
          <p:nvPr/>
        </p:nvSpPr>
        <p:spPr>
          <a:xfrm>
            <a:off x="678180" y="183642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2</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1" name="Rectangle 20"/>
          <p:cNvSpPr/>
          <p:nvPr/>
        </p:nvSpPr>
        <p:spPr>
          <a:xfrm>
            <a:off x="678180" y="22250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3</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2" name="Rectangle 21"/>
          <p:cNvSpPr/>
          <p:nvPr/>
        </p:nvSpPr>
        <p:spPr>
          <a:xfrm>
            <a:off x="678180" y="2787396"/>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4</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3" name="Rectangle 22"/>
          <p:cNvSpPr/>
          <p:nvPr/>
        </p:nvSpPr>
        <p:spPr>
          <a:xfrm>
            <a:off x="678180" y="318516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5</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18" name="Rectangle 17"/>
          <p:cNvSpPr/>
          <p:nvPr/>
        </p:nvSpPr>
        <p:spPr>
          <a:xfrm>
            <a:off x="1447800" y="929640"/>
            <a:ext cx="5250180" cy="381000"/>
          </a:xfrm>
          <a:prstGeom prst="rect">
            <a:avLst/>
          </a:prstGeom>
          <a:gradFill>
            <a:gsLst>
              <a:gs pos="0">
                <a:schemeClr val="accent1">
                  <a:tint val="100000"/>
                  <a:shade val="100000"/>
                  <a:satMod val="130000"/>
                  <a:alpha val="46000"/>
                </a:schemeClr>
              </a:gs>
              <a:gs pos="100000">
                <a:schemeClr val="accent1">
                  <a:tint val="50000"/>
                  <a:shade val="100000"/>
                  <a:satMod val="350000"/>
                  <a:alpha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p:cNvSpPr/>
          <p:nvPr/>
        </p:nvSpPr>
        <p:spPr>
          <a:xfrm>
            <a:off x="1447800" y="1295400"/>
            <a:ext cx="1295400" cy="381000"/>
          </a:xfrm>
          <a:prstGeom prst="rect">
            <a:avLst/>
          </a:prstGeom>
          <a:gradFill>
            <a:gsLst>
              <a:gs pos="0">
                <a:schemeClr val="accent1">
                  <a:tint val="100000"/>
                  <a:shade val="100000"/>
                  <a:satMod val="130000"/>
                  <a:alpha val="46000"/>
                </a:schemeClr>
              </a:gs>
              <a:gs pos="100000">
                <a:schemeClr val="accent1">
                  <a:tint val="50000"/>
                  <a:shade val="100000"/>
                  <a:satMod val="350000"/>
                  <a:alpha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p:cNvSpPr/>
          <p:nvPr/>
        </p:nvSpPr>
        <p:spPr>
          <a:xfrm>
            <a:off x="1447800" y="1310640"/>
            <a:ext cx="525018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26" name="Rectangle 25"/>
          <p:cNvSpPr/>
          <p:nvPr/>
        </p:nvSpPr>
        <p:spPr>
          <a:xfrm>
            <a:off x="1447800" y="1851660"/>
            <a:ext cx="5250180" cy="381000"/>
          </a:xfrm>
          <a:prstGeom prst="rect">
            <a:avLst/>
          </a:prstGeom>
          <a:gradFill>
            <a:gsLst>
              <a:gs pos="0">
                <a:schemeClr val="accent1">
                  <a:tint val="100000"/>
                  <a:shade val="100000"/>
                  <a:satMod val="130000"/>
                  <a:alpha val="46000"/>
                </a:schemeClr>
              </a:gs>
              <a:gs pos="100000">
                <a:schemeClr val="accent1">
                  <a:tint val="50000"/>
                  <a:shade val="100000"/>
                  <a:satMod val="350000"/>
                  <a:alpha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Rectangle 29"/>
          <p:cNvSpPr/>
          <p:nvPr/>
        </p:nvSpPr>
        <p:spPr>
          <a:xfrm>
            <a:off x="1447800" y="224028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1" name="Rectangle 30"/>
          <p:cNvSpPr/>
          <p:nvPr/>
        </p:nvSpPr>
        <p:spPr>
          <a:xfrm>
            <a:off x="1447800" y="278892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2" name="Rectangle 31"/>
          <p:cNvSpPr/>
          <p:nvPr/>
        </p:nvSpPr>
        <p:spPr>
          <a:xfrm>
            <a:off x="1447800" y="318516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3" name="Rectangle 32"/>
          <p:cNvSpPr/>
          <p:nvPr/>
        </p:nvSpPr>
        <p:spPr>
          <a:xfrm>
            <a:off x="1447800" y="929640"/>
            <a:ext cx="152400" cy="3810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34" name="Rectangle 33"/>
          <p:cNvSpPr/>
          <p:nvPr/>
        </p:nvSpPr>
        <p:spPr>
          <a:xfrm>
            <a:off x="1600200" y="929640"/>
            <a:ext cx="3810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5" name="Rectangle 34"/>
          <p:cNvSpPr/>
          <p:nvPr/>
        </p:nvSpPr>
        <p:spPr>
          <a:xfrm>
            <a:off x="1981200" y="929640"/>
            <a:ext cx="1524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6" name="Rectangle 35"/>
          <p:cNvSpPr/>
          <p:nvPr/>
        </p:nvSpPr>
        <p:spPr>
          <a:xfrm>
            <a:off x="2141220" y="929640"/>
            <a:ext cx="155448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7" name="Rectangle 36"/>
          <p:cNvSpPr/>
          <p:nvPr/>
        </p:nvSpPr>
        <p:spPr>
          <a:xfrm>
            <a:off x="3699510" y="929640"/>
            <a:ext cx="110109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8" name="Rectangle 37"/>
          <p:cNvSpPr/>
          <p:nvPr/>
        </p:nvSpPr>
        <p:spPr>
          <a:xfrm>
            <a:off x="4800600" y="929640"/>
            <a:ext cx="8382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9" name="Rectangle 38"/>
          <p:cNvSpPr/>
          <p:nvPr/>
        </p:nvSpPr>
        <p:spPr>
          <a:xfrm>
            <a:off x="5638800" y="929640"/>
            <a:ext cx="1524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41" name="Rectangle 40"/>
          <p:cNvSpPr/>
          <p:nvPr/>
        </p:nvSpPr>
        <p:spPr>
          <a:xfrm>
            <a:off x="6240780" y="929640"/>
            <a:ext cx="4572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42" name="Rectangle 41"/>
          <p:cNvSpPr/>
          <p:nvPr/>
        </p:nvSpPr>
        <p:spPr>
          <a:xfrm>
            <a:off x="1447800" y="185166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43" name="Rectangle 42"/>
          <p:cNvSpPr/>
          <p:nvPr/>
        </p:nvSpPr>
        <p:spPr>
          <a:xfrm>
            <a:off x="5791200" y="929640"/>
            <a:ext cx="4572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40" name="Rectangle 39"/>
          <p:cNvSpPr/>
          <p:nvPr/>
        </p:nvSpPr>
        <p:spPr>
          <a:xfrm>
            <a:off x="1607820" y="929640"/>
            <a:ext cx="381000" cy="3810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solidFill>
                <a:srgbClr val="DDDDDD"/>
              </a:solidFill>
            </a:endParaRPr>
          </a:p>
        </p:txBody>
      </p:sp>
      <p:sp>
        <p:nvSpPr>
          <p:cNvPr id="44" name="Rectangle 43"/>
          <p:cNvSpPr/>
          <p:nvPr/>
        </p:nvSpPr>
        <p:spPr>
          <a:xfrm>
            <a:off x="1988820" y="929640"/>
            <a:ext cx="152400" cy="381000"/>
          </a:xfrm>
          <a:prstGeom prst="rect">
            <a:avLst/>
          </a:prstGeom>
          <a:solidFill>
            <a:schemeClr val="bg2">
              <a:lumMod val="75000"/>
              <a:lumOff val="2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46" name="Rectangle 45"/>
          <p:cNvSpPr/>
          <p:nvPr/>
        </p:nvSpPr>
        <p:spPr>
          <a:xfrm>
            <a:off x="2125980" y="929640"/>
            <a:ext cx="762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dirty="0">
              <a:solidFill>
                <a:srgbClr val="DDDDDD"/>
              </a:solidFill>
            </a:endParaRPr>
          </a:p>
        </p:txBody>
      </p:sp>
      <p:sp>
        <p:nvSpPr>
          <p:cNvPr id="45" name="Rectangle 44"/>
          <p:cNvSpPr/>
          <p:nvPr/>
        </p:nvSpPr>
        <p:spPr>
          <a:xfrm>
            <a:off x="2217420" y="944880"/>
            <a:ext cx="1855470" cy="350520"/>
          </a:xfrm>
          <a:prstGeom prst="rect">
            <a:avLst/>
          </a:prstGeom>
          <a:solidFill>
            <a:srgbClr val="FFC000"/>
          </a:solidFill>
          <a:ln>
            <a:solidFill>
              <a:srgbClr val="FFFF00"/>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100" dirty="0" smtClean="0">
                <a:solidFill>
                  <a:schemeClr val="bg2"/>
                </a:solidFill>
              </a:rPr>
              <a:t>Object Update/Move</a:t>
            </a:r>
            <a:endParaRPr lang="en-US" sz="1100" dirty="0">
              <a:solidFill>
                <a:schemeClr val="bg2"/>
              </a:solidFill>
            </a:endParaRPr>
          </a:p>
        </p:txBody>
      </p:sp>
      <p:sp>
        <p:nvSpPr>
          <p:cNvPr id="48" name="Rectangle 47"/>
          <p:cNvSpPr/>
          <p:nvPr/>
        </p:nvSpPr>
        <p:spPr>
          <a:xfrm>
            <a:off x="2206752" y="1310640"/>
            <a:ext cx="711708" cy="381000"/>
          </a:xfrm>
          <a:prstGeom prst="rect">
            <a:avLst/>
          </a:prstGeom>
          <a:solidFill>
            <a:srgbClr val="BE8CE4"/>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49" name="Rectangle 48"/>
          <p:cNvSpPr/>
          <p:nvPr/>
        </p:nvSpPr>
        <p:spPr>
          <a:xfrm>
            <a:off x="2230755" y="1836420"/>
            <a:ext cx="588645" cy="381000"/>
          </a:xfrm>
          <a:prstGeom prst="rect">
            <a:avLst/>
          </a:prstGeom>
          <a:solidFill>
            <a:srgbClr val="BE8CE4"/>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50" name="Rectangle 49"/>
          <p:cNvSpPr/>
          <p:nvPr/>
        </p:nvSpPr>
        <p:spPr>
          <a:xfrm>
            <a:off x="2229612" y="2787396"/>
            <a:ext cx="688848" cy="381000"/>
          </a:xfrm>
          <a:prstGeom prst="rect">
            <a:avLst/>
          </a:prstGeom>
          <a:solidFill>
            <a:srgbClr val="BE8CE4"/>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47" name="Rectangle 46"/>
          <p:cNvSpPr/>
          <p:nvPr/>
        </p:nvSpPr>
        <p:spPr>
          <a:xfrm>
            <a:off x="2971419" y="1310640"/>
            <a:ext cx="2286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1" name="Rectangle 50"/>
          <p:cNvSpPr/>
          <p:nvPr/>
        </p:nvSpPr>
        <p:spPr>
          <a:xfrm>
            <a:off x="3314319" y="131064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2" name="Rectangle 51"/>
          <p:cNvSpPr/>
          <p:nvPr/>
        </p:nvSpPr>
        <p:spPr>
          <a:xfrm>
            <a:off x="3505962" y="131064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3" name="Rectangle 52"/>
          <p:cNvSpPr/>
          <p:nvPr/>
        </p:nvSpPr>
        <p:spPr>
          <a:xfrm>
            <a:off x="3818001" y="131064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4" name="Rectangle 53"/>
          <p:cNvSpPr/>
          <p:nvPr/>
        </p:nvSpPr>
        <p:spPr>
          <a:xfrm>
            <a:off x="2952750" y="2787396"/>
            <a:ext cx="2286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5" name="Rectangle 54"/>
          <p:cNvSpPr/>
          <p:nvPr/>
        </p:nvSpPr>
        <p:spPr>
          <a:xfrm>
            <a:off x="3219069" y="2787396"/>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6" name="Rectangle 55"/>
          <p:cNvSpPr/>
          <p:nvPr/>
        </p:nvSpPr>
        <p:spPr>
          <a:xfrm>
            <a:off x="3483864" y="2787396"/>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7" name="Rectangle 56"/>
          <p:cNvSpPr/>
          <p:nvPr/>
        </p:nvSpPr>
        <p:spPr>
          <a:xfrm>
            <a:off x="3688080" y="2787396"/>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8" name="Rectangle 57"/>
          <p:cNvSpPr/>
          <p:nvPr/>
        </p:nvSpPr>
        <p:spPr>
          <a:xfrm>
            <a:off x="2916555" y="1836420"/>
            <a:ext cx="2286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9" name="Rectangle 58"/>
          <p:cNvSpPr/>
          <p:nvPr/>
        </p:nvSpPr>
        <p:spPr>
          <a:xfrm>
            <a:off x="3182874" y="183642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64" name="Rectangle 63"/>
          <p:cNvSpPr/>
          <p:nvPr/>
        </p:nvSpPr>
        <p:spPr>
          <a:xfrm>
            <a:off x="3573780" y="183642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65" name="Rectangle 64"/>
          <p:cNvSpPr/>
          <p:nvPr/>
        </p:nvSpPr>
        <p:spPr>
          <a:xfrm>
            <a:off x="3777996" y="183642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61" name="Rectangle 60"/>
          <p:cNvSpPr/>
          <p:nvPr/>
        </p:nvSpPr>
        <p:spPr>
          <a:xfrm>
            <a:off x="3205353" y="1310640"/>
            <a:ext cx="114300"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62" name="Rectangle 61"/>
          <p:cNvSpPr/>
          <p:nvPr/>
        </p:nvSpPr>
        <p:spPr>
          <a:xfrm>
            <a:off x="3396996" y="1310640"/>
            <a:ext cx="114300"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63" name="Rectangle 62"/>
          <p:cNvSpPr/>
          <p:nvPr/>
        </p:nvSpPr>
        <p:spPr>
          <a:xfrm>
            <a:off x="3709035" y="1310640"/>
            <a:ext cx="114300"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66" name="Rectangle 65"/>
          <p:cNvSpPr/>
          <p:nvPr/>
        </p:nvSpPr>
        <p:spPr>
          <a:xfrm>
            <a:off x="3619119" y="1310640"/>
            <a:ext cx="114300"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67" name="Rectangle 66"/>
          <p:cNvSpPr/>
          <p:nvPr/>
        </p:nvSpPr>
        <p:spPr>
          <a:xfrm>
            <a:off x="3676269" y="1836420"/>
            <a:ext cx="114300"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68" name="Rectangle 67"/>
          <p:cNvSpPr/>
          <p:nvPr/>
        </p:nvSpPr>
        <p:spPr>
          <a:xfrm>
            <a:off x="3297174" y="1836420"/>
            <a:ext cx="114300"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69" name="Rectangle 68"/>
          <p:cNvSpPr/>
          <p:nvPr/>
        </p:nvSpPr>
        <p:spPr>
          <a:xfrm>
            <a:off x="3401948" y="1836420"/>
            <a:ext cx="171831"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70" name="Rectangle 69"/>
          <p:cNvSpPr/>
          <p:nvPr/>
        </p:nvSpPr>
        <p:spPr>
          <a:xfrm>
            <a:off x="2819400" y="1836420"/>
            <a:ext cx="99060"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71" name="Rectangle 70"/>
          <p:cNvSpPr/>
          <p:nvPr/>
        </p:nvSpPr>
        <p:spPr>
          <a:xfrm>
            <a:off x="3324605" y="2787396"/>
            <a:ext cx="163257"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72" name="Rectangle 71"/>
          <p:cNvSpPr/>
          <p:nvPr/>
        </p:nvSpPr>
        <p:spPr>
          <a:xfrm>
            <a:off x="3172206" y="2787396"/>
            <a:ext cx="57150"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73" name="Rectangle 72"/>
          <p:cNvSpPr/>
          <p:nvPr/>
        </p:nvSpPr>
        <p:spPr>
          <a:xfrm>
            <a:off x="3598164" y="2787396"/>
            <a:ext cx="114300"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74" name="Rectangle 73"/>
          <p:cNvSpPr/>
          <p:nvPr/>
        </p:nvSpPr>
        <p:spPr>
          <a:xfrm>
            <a:off x="3817239" y="2787396"/>
            <a:ext cx="114300"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75" name="Left Arrow Callout 74"/>
          <p:cNvSpPr/>
          <p:nvPr/>
        </p:nvSpPr>
        <p:spPr>
          <a:xfrm>
            <a:off x="4243820" y="1321689"/>
            <a:ext cx="1981200" cy="1474470"/>
          </a:xfrm>
          <a:prstGeom prst="leftArrowCallout">
            <a:avLst>
              <a:gd name="adj1" fmla="val 9215"/>
              <a:gd name="adj2" fmla="val 9574"/>
              <a:gd name="adj3" fmla="val 19222"/>
              <a:gd name="adj4" fmla="val 8097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Run render prepare for </a:t>
            </a:r>
            <a:r>
              <a:rPr lang="en-US" sz="1200" b="1" dirty="0" smtClean="0"/>
              <a:t>static environment rendering jobs </a:t>
            </a:r>
            <a:r>
              <a:rPr lang="en-US" sz="1200" dirty="0" smtClean="0"/>
              <a:t>(bake precompiled command buffers, etc.)</a:t>
            </a:r>
            <a:endParaRPr lang="en-US" sz="1200" dirty="0"/>
          </a:p>
        </p:txBody>
      </p:sp>
      <p:sp>
        <p:nvSpPr>
          <p:cNvPr id="76" name="Right Brace 75"/>
          <p:cNvSpPr/>
          <p:nvPr/>
        </p:nvSpPr>
        <p:spPr>
          <a:xfrm>
            <a:off x="3989312" y="1357884"/>
            <a:ext cx="166601" cy="1798320"/>
          </a:xfrm>
          <a:prstGeom prst="rightBrace">
            <a:avLst>
              <a:gd name="adj1" fmla="val 0"/>
              <a:gd name="adj2" fmla="val 3949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2471406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An Improved Game Loop</a:t>
            </a:r>
            <a:endParaRPr lang="en-US" dirty="0">
              <a:solidFill>
                <a:srgbClr val="EAEAEA"/>
              </a:solidFill>
            </a:endParaRPr>
          </a:p>
        </p:txBody>
      </p:sp>
      <p:sp>
        <p:nvSpPr>
          <p:cNvPr id="3" name="Rectangle 2"/>
          <p:cNvSpPr/>
          <p:nvPr/>
        </p:nvSpPr>
        <p:spPr>
          <a:xfrm>
            <a:off x="457200" y="685800"/>
            <a:ext cx="6477000" cy="3124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678180" y="92964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Simulation loop: 75-100%</a:t>
            </a:r>
            <a:endParaRPr lang="en-US" dirty="0"/>
          </a:p>
        </p:txBody>
      </p:sp>
      <p:sp>
        <p:nvSpPr>
          <p:cNvPr id="12" name="Rectangle 11"/>
          <p:cNvSpPr/>
          <p:nvPr/>
        </p:nvSpPr>
        <p:spPr>
          <a:xfrm>
            <a:off x="678180" y="131064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Job kernel: 20-30%</a:t>
            </a:r>
            <a:endParaRPr lang="en-US" dirty="0"/>
          </a:p>
        </p:txBody>
      </p:sp>
      <p:sp>
        <p:nvSpPr>
          <p:cNvPr id="13" name="Rectangle 12"/>
          <p:cNvSpPr/>
          <p:nvPr/>
        </p:nvSpPr>
        <p:spPr>
          <a:xfrm>
            <a:off x="678180" y="185166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Render loop: 70-100%</a:t>
            </a:r>
            <a:endParaRPr lang="en-US" dirty="0"/>
          </a:p>
        </p:txBody>
      </p:sp>
      <p:sp>
        <p:nvSpPr>
          <p:cNvPr id="14" name="Rectangle 13"/>
          <p:cNvSpPr/>
          <p:nvPr/>
        </p:nvSpPr>
        <p:spPr>
          <a:xfrm>
            <a:off x="678180" y="223266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Audio loop: 50-80%</a:t>
            </a:r>
            <a:endParaRPr lang="en-US" dirty="0"/>
          </a:p>
        </p:txBody>
      </p:sp>
      <p:sp>
        <p:nvSpPr>
          <p:cNvPr id="15" name="Rectangle 14"/>
          <p:cNvSpPr/>
          <p:nvPr/>
        </p:nvSpPr>
        <p:spPr>
          <a:xfrm>
            <a:off x="678180" y="279654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Job kernel, debug logging: 20-30%</a:t>
            </a:r>
            <a:endParaRPr lang="en-US" dirty="0"/>
          </a:p>
        </p:txBody>
      </p:sp>
      <p:sp>
        <p:nvSpPr>
          <p:cNvPr id="16" name="Rectangle 15"/>
          <p:cNvSpPr/>
          <p:nvPr/>
        </p:nvSpPr>
        <p:spPr>
          <a:xfrm>
            <a:off x="678180" y="318516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r"/>
            <a:r>
              <a:rPr lang="en-US" sz="1250" dirty="0" smtClean="0"/>
              <a:t>Async tasks, socket polling, </a:t>
            </a:r>
            <a:r>
              <a:rPr lang="en-US" sz="1250" dirty="0" err="1" smtClean="0"/>
              <a:t>misc</a:t>
            </a:r>
            <a:r>
              <a:rPr lang="en-US" sz="1250" dirty="0" smtClean="0"/>
              <a:t>: 10-30% with bursts of 100% utilization</a:t>
            </a:r>
            <a:endParaRPr lang="en-US" sz="1250" dirty="0"/>
          </a:p>
        </p:txBody>
      </p:sp>
      <p:sp>
        <p:nvSpPr>
          <p:cNvPr id="17" name="Rectangle 16"/>
          <p:cNvSpPr/>
          <p:nvPr/>
        </p:nvSpPr>
        <p:spPr>
          <a:xfrm>
            <a:off x="678180" y="9296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0</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19" name="Rectangle 18"/>
          <p:cNvSpPr/>
          <p:nvPr/>
        </p:nvSpPr>
        <p:spPr>
          <a:xfrm>
            <a:off x="678180" y="13106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1</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0" name="Rectangle 19"/>
          <p:cNvSpPr/>
          <p:nvPr/>
        </p:nvSpPr>
        <p:spPr>
          <a:xfrm>
            <a:off x="678180" y="183642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2</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1" name="Rectangle 20"/>
          <p:cNvSpPr/>
          <p:nvPr/>
        </p:nvSpPr>
        <p:spPr>
          <a:xfrm>
            <a:off x="678180" y="22250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3</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2" name="Rectangle 21"/>
          <p:cNvSpPr/>
          <p:nvPr/>
        </p:nvSpPr>
        <p:spPr>
          <a:xfrm>
            <a:off x="678180" y="2787396"/>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4</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3" name="Rectangle 22"/>
          <p:cNvSpPr/>
          <p:nvPr/>
        </p:nvSpPr>
        <p:spPr>
          <a:xfrm>
            <a:off x="678180" y="318516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5</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18" name="Rectangle 17"/>
          <p:cNvSpPr/>
          <p:nvPr/>
        </p:nvSpPr>
        <p:spPr>
          <a:xfrm>
            <a:off x="1447800" y="929640"/>
            <a:ext cx="5250180" cy="381000"/>
          </a:xfrm>
          <a:prstGeom prst="rect">
            <a:avLst/>
          </a:prstGeom>
          <a:gradFill>
            <a:gsLst>
              <a:gs pos="0">
                <a:schemeClr val="accent1">
                  <a:tint val="100000"/>
                  <a:shade val="100000"/>
                  <a:satMod val="130000"/>
                  <a:alpha val="46000"/>
                </a:schemeClr>
              </a:gs>
              <a:gs pos="100000">
                <a:schemeClr val="accent1">
                  <a:tint val="50000"/>
                  <a:shade val="100000"/>
                  <a:satMod val="350000"/>
                  <a:alpha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p:cNvSpPr/>
          <p:nvPr/>
        </p:nvSpPr>
        <p:spPr>
          <a:xfrm>
            <a:off x="1447800" y="1295400"/>
            <a:ext cx="1295400" cy="381000"/>
          </a:xfrm>
          <a:prstGeom prst="rect">
            <a:avLst/>
          </a:prstGeom>
          <a:gradFill>
            <a:gsLst>
              <a:gs pos="0">
                <a:schemeClr val="accent1">
                  <a:tint val="100000"/>
                  <a:shade val="100000"/>
                  <a:satMod val="130000"/>
                  <a:alpha val="46000"/>
                </a:schemeClr>
              </a:gs>
              <a:gs pos="100000">
                <a:schemeClr val="accent1">
                  <a:tint val="50000"/>
                  <a:shade val="100000"/>
                  <a:satMod val="350000"/>
                  <a:alpha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p:cNvSpPr/>
          <p:nvPr/>
        </p:nvSpPr>
        <p:spPr>
          <a:xfrm>
            <a:off x="1447800" y="1310640"/>
            <a:ext cx="525018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26" name="Rectangle 25"/>
          <p:cNvSpPr/>
          <p:nvPr/>
        </p:nvSpPr>
        <p:spPr>
          <a:xfrm>
            <a:off x="1447800" y="1851660"/>
            <a:ext cx="5250180" cy="381000"/>
          </a:xfrm>
          <a:prstGeom prst="rect">
            <a:avLst/>
          </a:prstGeom>
          <a:gradFill>
            <a:gsLst>
              <a:gs pos="0">
                <a:schemeClr val="accent1">
                  <a:tint val="100000"/>
                  <a:shade val="100000"/>
                  <a:satMod val="130000"/>
                  <a:alpha val="46000"/>
                </a:schemeClr>
              </a:gs>
              <a:gs pos="100000">
                <a:schemeClr val="accent1">
                  <a:tint val="50000"/>
                  <a:shade val="100000"/>
                  <a:satMod val="350000"/>
                  <a:alpha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Rectangle 29"/>
          <p:cNvSpPr/>
          <p:nvPr/>
        </p:nvSpPr>
        <p:spPr>
          <a:xfrm>
            <a:off x="1447800" y="224028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1" name="Rectangle 30"/>
          <p:cNvSpPr/>
          <p:nvPr/>
        </p:nvSpPr>
        <p:spPr>
          <a:xfrm>
            <a:off x="1447800" y="278892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2" name="Rectangle 31"/>
          <p:cNvSpPr/>
          <p:nvPr/>
        </p:nvSpPr>
        <p:spPr>
          <a:xfrm>
            <a:off x="1447800" y="318516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3" name="Rectangle 32"/>
          <p:cNvSpPr/>
          <p:nvPr/>
        </p:nvSpPr>
        <p:spPr>
          <a:xfrm>
            <a:off x="1447800" y="929640"/>
            <a:ext cx="152400" cy="3810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34" name="Rectangle 33"/>
          <p:cNvSpPr/>
          <p:nvPr/>
        </p:nvSpPr>
        <p:spPr>
          <a:xfrm>
            <a:off x="1600200" y="929640"/>
            <a:ext cx="3810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5" name="Rectangle 34"/>
          <p:cNvSpPr/>
          <p:nvPr/>
        </p:nvSpPr>
        <p:spPr>
          <a:xfrm>
            <a:off x="1981200" y="929640"/>
            <a:ext cx="1524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6" name="Rectangle 35"/>
          <p:cNvSpPr/>
          <p:nvPr/>
        </p:nvSpPr>
        <p:spPr>
          <a:xfrm>
            <a:off x="2141220" y="929640"/>
            <a:ext cx="155448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7" name="Rectangle 36"/>
          <p:cNvSpPr/>
          <p:nvPr/>
        </p:nvSpPr>
        <p:spPr>
          <a:xfrm>
            <a:off x="3699510" y="929640"/>
            <a:ext cx="110109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8" name="Rectangle 37"/>
          <p:cNvSpPr/>
          <p:nvPr/>
        </p:nvSpPr>
        <p:spPr>
          <a:xfrm>
            <a:off x="4800600" y="929640"/>
            <a:ext cx="8382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9" name="Rectangle 38"/>
          <p:cNvSpPr/>
          <p:nvPr/>
        </p:nvSpPr>
        <p:spPr>
          <a:xfrm>
            <a:off x="5638800" y="929640"/>
            <a:ext cx="1524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41" name="Rectangle 40"/>
          <p:cNvSpPr/>
          <p:nvPr/>
        </p:nvSpPr>
        <p:spPr>
          <a:xfrm>
            <a:off x="6240780" y="929640"/>
            <a:ext cx="4572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42" name="Rectangle 41"/>
          <p:cNvSpPr/>
          <p:nvPr/>
        </p:nvSpPr>
        <p:spPr>
          <a:xfrm>
            <a:off x="1447800" y="185166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43" name="Rectangle 42"/>
          <p:cNvSpPr/>
          <p:nvPr/>
        </p:nvSpPr>
        <p:spPr>
          <a:xfrm>
            <a:off x="5791200" y="929640"/>
            <a:ext cx="4572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40" name="Rectangle 39"/>
          <p:cNvSpPr/>
          <p:nvPr/>
        </p:nvSpPr>
        <p:spPr>
          <a:xfrm>
            <a:off x="1607820" y="929640"/>
            <a:ext cx="381000" cy="3810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solidFill>
                <a:srgbClr val="DDDDDD"/>
              </a:solidFill>
            </a:endParaRPr>
          </a:p>
        </p:txBody>
      </p:sp>
      <p:sp>
        <p:nvSpPr>
          <p:cNvPr id="44" name="Rectangle 43"/>
          <p:cNvSpPr/>
          <p:nvPr/>
        </p:nvSpPr>
        <p:spPr>
          <a:xfrm>
            <a:off x="1988820" y="929640"/>
            <a:ext cx="152400" cy="381000"/>
          </a:xfrm>
          <a:prstGeom prst="rect">
            <a:avLst/>
          </a:prstGeom>
          <a:solidFill>
            <a:schemeClr val="bg2">
              <a:lumMod val="75000"/>
              <a:lumOff val="2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46" name="Rectangle 45"/>
          <p:cNvSpPr/>
          <p:nvPr/>
        </p:nvSpPr>
        <p:spPr>
          <a:xfrm>
            <a:off x="2125980" y="929640"/>
            <a:ext cx="762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dirty="0">
              <a:solidFill>
                <a:srgbClr val="DDDDDD"/>
              </a:solidFill>
            </a:endParaRPr>
          </a:p>
        </p:txBody>
      </p:sp>
      <p:sp>
        <p:nvSpPr>
          <p:cNvPr id="45" name="Rectangle 44"/>
          <p:cNvSpPr/>
          <p:nvPr/>
        </p:nvSpPr>
        <p:spPr>
          <a:xfrm>
            <a:off x="2217420" y="944880"/>
            <a:ext cx="1855470" cy="350520"/>
          </a:xfrm>
          <a:prstGeom prst="rect">
            <a:avLst/>
          </a:prstGeom>
          <a:solidFill>
            <a:srgbClr val="FFC000"/>
          </a:solidFill>
          <a:ln>
            <a:solidFill>
              <a:srgbClr val="FFFF00"/>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100" dirty="0" smtClean="0">
                <a:solidFill>
                  <a:schemeClr val="bg2"/>
                </a:solidFill>
              </a:rPr>
              <a:t>Object Update/Move</a:t>
            </a:r>
            <a:endParaRPr lang="en-US" sz="1100" dirty="0">
              <a:solidFill>
                <a:schemeClr val="bg2"/>
              </a:solidFill>
            </a:endParaRPr>
          </a:p>
        </p:txBody>
      </p:sp>
      <p:sp>
        <p:nvSpPr>
          <p:cNvPr id="48" name="Rectangle 47"/>
          <p:cNvSpPr/>
          <p:nvPr/>
        </p:nvSpPr>
        <p:spPr>
          <a:xfrm>
            <a:off x="2206752" y="1310640"/>
            <a:ext cx="711708" cy="381000"/>
          </a:xfrm>
          <a:prstGeom prst="rect">
            <a:avLst/>
          </a:prstGeom>
          <a:solidFill>
            <a:srgbClr val="BE8CE4"/>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49" name="Rectangle 48"/>
          <p:cNvSpPr/>
          <p:nvPr/>
        </p:nvSpPr>
        <p:spPr>
          <a:xfrm>
            <a:off x="2230755" y="1836420"/>
            <a:ext cx="588645" cy="381000"/>
          </a:xfrm>
          <a:prstGeom prst="rect">
            <a:avLst/>
          </a:prstGeom>
          <a:solidFill>
            <a:srgbClr val="BE8CE4"/>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50" name="Rectangle 49"/>
          <p:cNvSpPr/>
          <p:nvPr/>
        </p:nvSpPr>
        <p:spPr>
          <a:xfrm>
            <a:off x="2229612" y="2787396"/>
            <a:ext cx="688848" cy="381000"/>
          </a:xfrm>
          <a:prstGeom prst="rect">
            <a:avLst/>
          </a:prstGeom>
          <a:solidFill>
            <a:srgbClr val="BE8CE4"/>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47" name="Rectangle 46"/>
          <p:cNvSpPr/>
          <p:nvPr/>
        </p:nvSpPr>
        <p:spPr>
          <a:xfrm>
            <a:off x="2971419" y="1310640"/>
            <a:ext cx="2286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1" name="Rectangle 50"/>
          <p:cNvSpPr/>
          <p:nvPr/>
        </p:nvSpPr>
        <p:spPr>
          <a:xfrm>
            <a:off x="3314319" y="131064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2" name="Rectangle 51"/>
          <p:cNvSpPr/>
          <p:nvPr/>
        </p:nvSpPr>
        <p:spPr>
          <a:xfrm>
            <a:off x="3505962" y="131064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3" name="Rectangle 52"/>
          <p:cNvSpPr/>
          <p:nvPr/>
        </p:nvSpPr>
        <p:spPr>
          <a:xfrm>
            <a:off x="3818001" y="131064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4" name="Rectangle 53"/>
          <p:cNvSpPr/>
          <p:nvPr/>
        </p:nvSpPr>
        <p:spPr>
          <a:xfrm>
            <a:off x="2952750" y="2787396"/>
            <a:ext cx="2286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5" name="Rectangle 54"/>
          <p:cNvSpPr/>
          <p:nvPr/>
        </p:nvSpPr>
        <p:spPr>
          <a:xfrm>
            <a:off x="3219069" y="2787396"/>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6" name="Rectangle 55"/>
          <p:cNvSpPr/>
          <p:nvPr/>
        </p:nvSpPr>
        <p:spPr>
          <a:xfrm>
            <a:off x="3483864" y="2787396"/>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7" name="Rectangle 56"/>
          <p:cNvSpPr/>
          <p:nvPr/>
        </p:nvSpPr>
        <p:spPr>
          <a:xfrm>
            <a:off x="3688080" y="2787396"/>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8" name="Rectangle 57"/>
          <p:cNvSpPr/>
          <p:nvPr/>
        </p:nvSpPr>
        <p:spPr>
          <a:xfrm>
            <a:off x="2916555" y="1836420"/>
            <a:ext cx="2286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9" name="Rectangle 58"/>
          <p:cNvSpPr/>
          <p:nvPr/>
        </p:nvSpPr>
        <p:spPr>
          <a:xfrm>
            <a:off x="3182874" y="183642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64" name="Rectangle 63"/>
          <p:cNvSpPr/>
          <p:nvPr/>
        </p:nvSpPr>
        <p:spPr>
          <a:xfrm>
            <a:off x="3573780" y="183642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65" name="Rectangle 64"/>
          <p:cNvSpPr/>
          <p:nvPr/>
        </p:nvSpPr>
        <p:spPr>
          <a:xfrm>
            <a:off x="3777996" y="183642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61" name="Rectangle 60"/>
          <p:cNvSpPr/>
          <p:nvPr/>
        </p:nvSpPr>
        <p:spPr>
          <a:xfrm>
            <a:off x="3205353" y="1310640"/>
            <a:ext cx="114300"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62" name="Rectangle 61"/>
          <p:cNvSpPr/>
          <p:nvPr/>
        </p:nvSpPr>
        <p:spPr>
          <a:xfrm>
            <a:off x="3396996" y="1310640"/>
            <a:ext cx="114300"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63" name="Rectangle 62"/>
          <p:cNvSpPr/>
          <p:nvPr/>
        </p:nvSpPr>
        <p:spPr>
          <a:xfrm>
            <a:off x="3709035" y="1310640"/>
            <a:ext cx="114300"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66" name="Rectangle 65"/>
          <p:cNvSpPr/>
          <p:nvPr/>
        </p:nvSpPr>
        <p:spPr>
          <a:xfrm>
            <a:off x="3619119" y="1310640"/>
            <a:ext cx="114300"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67" name="Rectangle 66"/>
          <p:cNvSpPr/>
          <p:nvPr/>
        </p:nvSpPr>
        <p:spPr>
          <a:xfrm>
            <a:off x="3676269" y="1836420"/>
            <a:ext cx="114300"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68" name="Rectangle 67"/>
          <p:cNvSpPr/>
          <p:nvPr/>
        </p:nvSpPr>
        <p:spPr>
          <a:xfrm>
            <a:off x="3297174" y="1836420"/>
            <a:ext cx="114300"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69" name="Rectangle 68"/>
          <p:cNvSpPr/>
          <p:nvPr/>
        </p:nvSpPr>
        <p:spPr>
          <a:xfrm>
            <a:off x="3401948" y="1836420"/>
            <a:ext cx="171831"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70" name="Rectangle 69"/>
          <p:cNvSpPr/>
          <p:nvPr/>
        </p:nvSpPr>
        <p:spPr>
          <a:xfrm>
            <a:off x="2819400" y="1836420"/>
            <a:ext cx="99060"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71" name="Rectangle 70"/>
          <p:cNvSpPr/>
          <p:nvPr/>
        </p:nvSpPr>
        <p:spPr>
          <a:xfrm>
            <a:off x="3324605" y="2787396"/>
            <a:ext cx="163257"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72" name="Rectangle 71"/>
          <p:cNvSpPr/>
          <p:nvPr/>
        </p:nvSpPr>
        <p:spPr>
          <a:xfrm>
            <a:off x="3172206" y="2787396"/>
            <a:ext cx="57150"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73" name="Rectangle 72"/>
          <p:cNvSpPr/>
          <p:nvPr/>
        </p:nvSpPr>
        <p:spPr>
          <a:xfrm>
            <a:off x="3598164" y="2787396"/>
            <a:ext cx="114300"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74" name="Rectangle 73"/>
          <p:cNvSpPr/>
          <p:nvPr/>
        </p:nvSpPr>
        <p:spPr>
          <a:xfrm>
            <a:off x="3817239" y="2787396"/>
            <a:ext cx="114300"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78" name="Rectangle 77"/>
          <p:cNvSpPr/>
          <p:nvPr/>
        </p:nvSpPr>
        <p:spPr>
          <a:xfrm>
            <a:off x="457200" y="1319784"/>
            <a:ext cx="6477000" cy="2484120"/>
          </a:xfrm>
          <a:prstGeom prst="rect">
            <a:avLst/>
          </a:prstGeom>
          <a:solidFill>
            <a:srgbClr val="E4E4E4">
              <a:alpha val="75000"/>
            </a:srgb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9" name="Rectangle 78"/>
          <p:cNvSpPr/>
          <p:nvPr/>
        </p:nvSpPr>
        <p:spPr>
          <a:xfrm>
            <a:off x="4079367" y="926592"/>
            <a:ext cx="152400" cy="381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solidFill>
                <a:srgbClr val="DDDDDD"/>
              </a:solidFill>
            </a:endParaRPr>
          </a:p>
        </p:txBody>
      </p:sp>
      <p:sp>
        <p:nvSpPr>
          <p:cNvPr id="4" name="Up Arrow Callout 3"/>
          <p:cNvSpPr/>
          <p:nvPr/>
        </p:nvSpPr>
        <p:spPr>
          <a:xfrm>
            <a:off x="3027807" y="1371600"/>
            <a:ext cx="2245233" cy="739140"/>
          </a:xfrm>
          <a:prstGeom prst="up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t>Finalize camera (poll input)</a:t>
            </a:r>
            <a:endParaRPr lang="en-US" sz="1100" b="1" dirty="0"/>
          </a:p>
        </p:txBody>
      </p:sp>
    </p:spTree>
    <p:extLst>
      <p:ext uri="{BB962C8B-B14F-4D97-AF65-F5344CB8AC3E}">
        <p14:creationId xmlns:p14="http://schemas.microsoft.com/office/powerpoint/2010/main" val="262702529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An Improved Game Loop</a:t>
            </a:r>
            <a:endParaRPr lang="en-US" dirty="0">
              <a:solidFill>
                <a:srgbClr val="EAEAEA"/>
              </a:solidFill>
            </a:endParaRPr>
          </a:p>
        </p:txBody>
      </p:sp>
      <p:sp>
        <p:nvSpPr>
          <p:cNvPr id="3" name="Rectangle 2"/>
          <p:cNvSpPr/>
          <p:nvPr/>
        </p:nvSpPr>
        <p:spPr>
          <a:xfrm>
            <a:off x="457200" y="685800"/>
            <a:ext cx="6477000" cy="3124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678180" y="92964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Simulation loop: 75-100%</a:t>
            </a:r>
            <a:endParaRPr lang="en-US" dirty="0"/>
          </a:p>
        </p:txBody>
      </p:sp>
      <p:sp>
        <p:nvSpPr>
          <p:cNvPr id="12" name="Rectangle 11"/>
          <p:cNvSpPr/>
          <p:nvPr/>
        </p:nvSpPr>
        <p:spPr>
          <a:xfrm>
            <a:off x="678180" y="131064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Job kernel: 20-30%</a:t>
            </a:r>
            <a:endParaRPr lang="en-US" dirty="0"/>
          </a:p>
        </p:txBody>
      </p:sp>
      <p:sp>
        <p:nvSpPr>
          <p:cNvPr id="13" name="Rectangle 12"/>
          <p:cNvSpPr/>
          <p:nvPr/>
        </p:nvSpPr>
        <p:spPr>
          <a:xfrm>
            <a:off x="678180" y="185166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Render loop: 70-100%</a:t>
            </a:r>
            <a:endParaRPr lang="en-US" dirty="0"/>
          </a:p>
        </p:txBody>
      </p:sp>
      <p:sp>
        <p:nvSpPr>
          <p:cNvPr id="14" name="Rectangle 13"/>
          <p:cNvSpPr/>
          <p:nvPr/>
        </p:nvSpPr>
        <p:spPr>
          <a:xfrm>
            <a:off x="678180" y="223266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Audio loop: 50-80%</a:t>
            </a:r>
            <a:endParaRPr lang="en-US" dirty="0"/>
          </a:p>
        </p:txBody>
      </p:sp>
      <p:sp>
        <p:nvSpPr>
          <p:cNvPr id="15" name="Rectangle 14"/>
          <p:cNvSpPr/>
          <p:nvPr/>
        </p:nvSpPr>
        <p:spPr>
          <a:xfrm>
            <a:off x="678180" y="279654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Job kernel, debug logging: 20-30%</a:t>
            </a:r>
            <a:endParaRPr lang="en-US" dirty="0"/>
          </a:p>
        </p:txBody>
      </p:sp>
      <p:sp>
        <p:nvSpPr>
          <p:cNvPr id="16" name="Rectangle 15"/>
          <p:cNvSpPr/>
          <p:nvPr/>
        </p:nvSpPr>
        <p:spPr>
          <a:xfrm>
            <a:off x="678180" y="318516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r"/>
            <a:r>
              <a:rPr lang="en-US" sz="1250" dirty="0" smtClean="0"/>
              <a:t>Async tasks, socket polling, </a:t>
            </a:r>
            <a:r>
              <a:rPr lang="en-US" sz="1250" dirty="0" err="1" smtClean="0"/>
              <a:t>misc</a:t>
            </a:r>
            <a:r>
              <a:rPr lang="en-US" sz="1250" dirty="0" smtClean="0"/>
              <a:t>: 10-30% with bursts of 100% utilization</a:t>
            </a:r>
            <a:endParaRPr lang="en-US" sz="1250" dirty="0"/>
          </a:p>
        </p:txBody>
      </p:sp>
      <p:sp>
        <p:nvSpPr>
          <p:cNvPr id="17" name="Rectangle 16"/>
          <p:cNvSpPr/>
          <p:nvPr/>
        </p:nvSpPr>
        <p:spPr>
          <a:xfrm>
            <a:off x="678180" y="9296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0</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19" name="Rectangle 18"/>
          <p:cNvSpPr/>
          <p:nvPr/>
        </p:nvSpPr>
        <p:spPr>
          <a:xfrm>
            <a:off x="678180" y="13106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1</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0" name="Rectangle 19"/>
          <p:cNvSpPr/>
          <p:nvPr/>
        </p:nvSpPr>
        <p:spPr>
          <a:xfrm>
            <a:off x="678180" y="183642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2</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1" name="Rectangle 20"/>
          <p:cNvSpPr/>
          <p:nvPr/>
        </p:nvSpPr>
        <p:spPr>
          <a:xfrm>
            <a:off x="678180" y="22250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3</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2" name="Rectangle 21"/>
          <p:cNvSpPr/>
          <p:nvPr/>
        </p:nvSpPr>
        <p:spPr>
          <a:xfrm>
            <a:off x="678180" y="278130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4</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3" name="Rectangle 22"/>
          <p:cNvSpPr/>
          <p:nvPr/>
        </p:nvSpPr>
        <p:spPr>
          <a:xfrm>
            <a:off x="678180" y="318516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5</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18" name="Rectangle 17"/>
          <p:cNvSpPr/>
          <p:nvPr/>
        </p:nvSpPr>
        <p:spPr>
          <a:xfrm>
            <a:off x="1447800" y="929640"/>
            <a:ext cx="5250180" cy="381000"/>
          </a:xfrm>
          <a:prstGeom prst="rect">
            <a:avLst/>
          </a:prstGeom>
          <a:gradFill>
            <a:gsLst>
              <a:gs pos="0">
                <a:schemeClr val="accent1">
                  <a:tint val="100000"/>
                  <a:shade val="100000"/>
                  <a:satMod val="130000"/>
                  <a:alpha val="46000"/>
                </a:schemeClr>
              </a:gs>
              <a:gs pos="100000">
                <a:schemeClr val="accent1">
                  <a:tint val="50000"/>
                  <a:shade val="100000"/>
                  <a:satMod val="350000"/>
                  <a:alpha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p:cNvSpPr/>
          <p:nvPr/>
        </p:nvSpPr>
        <p:spPr>
          <a:xfrm>
            <a:off x="1447800" y="1295400"/>
            <a:ext cx="1295400" cy="381000"/>
          </a:xfrm>
          <a:prstGeom prst="rect">
            <a:avLst/>
          </a:prstGeom>
          <a:gradFill>
            <a:gsLst>
              <a:gs pos="0">
                <a:schemeClr val="accent1">
                  <a:tint val="100000"/>
                  <a:shade val="100000"/>
                  <a:satMod val="130000"/>
                  <a:alpha val="46000"/>
                </a:schemeClr>
              </a:gs>
              <a:gs pos="100000">
                <a:schemeClr val="accent1">
                  <a:tint val="50000"/>
                  <a:shade val="100000"/>
                  <a:satMod val="350000"/>
                  <a:alpha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p:cNvSpPr/>
          <p:nvPr/>
        </p:nvSpPr>
        <p:spPr>
          <a:xfrm>
            <a:off x="1447800" y="1318260"/>
            <a:ext cx="525018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26" name="Rectangle 25"/>
          <p:cNvSpPr/>
          <p:nvPr/>
        </p:nvSpPr>
        <p:spPr>
          <a:xfrm>
            <a:off x="1447800" y="1851660"/>
            <a:ext cx="5250180" cy="381000"/>
          </a:xfrm>
          <a:prstGeom prst="rect">
            <a:avLst/>
          </a:prstGeom>
          <a:gradFill>
            <a:gsLst>
              <a:gs pos="0">
                <a:schemeClr val="accent1">
                  <a:tint val="100000"/>
                  <a:shade val="100000"/>
                  <a:satMod val="130000"/>
                  <a:alpha val="46000"/>
                </a:schemeClr>
              </a:gs>
              <a:gs pos="100000">
                <a:schemeClr val="accent1">
                  <a:tint val="50000"/>
                  <a:shade val="100000"/>
                  <a:satMod val="350000"/>
                  <a:alpha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Rectangle 29"/>
          <p:cNvSpPr/>
          <p:nvPr/>
        </p:nvSpPr>
        <p:spPr>
          <a:xfrm>
            <a:off x="1447800" y="224028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1" name="Rectangle 30"/>
          <p:cNvSpPr/>
          <p:nvPr/>
        </p:nvSpPr>
        <p:spPr>
          <a:xfrm>
            <a:off x="1447800" y="278892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2" name="Rectangle 31"/>
          <p:cNvSpPr/>
          <p:nvPr/>
        </p:nvSpPr>
        <p:spPr>
          <a:xfrm>
            <a:off x="1447800" y="318516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3" name="Rectangle 32"/>
          <p:cNvSpPr/>
          <p:nvPr/>
        </p:nvSpPr>
        <p:spPr>
          <a:xfrm>
            <a:off x="1447800" y="929640"/>
            <a:ext cx="152400" cy="3810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34" name="Rectangle 33"/>
          <p:cNvSpPr/>
          <p:nvPr/>
        </p:nvSpPr>
        <p:spPr>
          <a:xfrm>
            <a:off x="1600200" y="929640"/>
            <a:ext cx="3810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5" name="Rectangle 34"/>
          <p:cNvSpPr/>
          <p:nvPr/>
        </p:nvSpPr>
        <p:spPr>
          <a:xfrm>
            <a:off x="1981200" y="929640"/>
            <a:ext cx="1524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6" name="Rectangle 35"/>
          <p:cNvSpPr/>
          <p:nvPr/>
        </p:nvSpPr>
        <p:spPr>
          <a:xfrm>
            <a:off x="2141220" y="929640"/>
            <a:ext cx="155448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7" name="Rectangle 36"/>
          <p:cNvSpPr/>
          <p:nvPr/>
        </p:nvSpPr>
        <p:spPr>
          <a:xfrm>
            <a:off x="4231766" y="929640"/>
            <a:ext cx="568833" cy="38100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sz="700" b="1" dirty="0">
              <a:solidFill>
                <a:srgbClr val="DDDDDD"/>
              </a:solidFill>
            </a:endParaRPr>
          </a:p>
        </p:txBody>
      </p:sp>
      <p:sp>
        <p:nvSpPr>
          <p:cNvPr id="38" name="Rectangle 37"/>
          <p:cNvSpPr/>
          <p:nvPr/>
        </p:nvSpPr>
        <p:spPr>
          <a:xfrm>
            <a:off x="4800600" y="929640"/>
            <a:ext cx="8382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9" name="Rectangle 38"/>
          <p:cNvSpPr/>
          <p:nvPr/>
        </p:nvSpPr>
        <p:spPr>
          <a:xfrm>
            <a:off x="5638800" y="929640"/>
            <a:ext cx="1524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41" name="Rectangle 40"/>
          <p:cNvSpPr/>
          <p:nvPr/>
        </p:nvSpPr>
        <p:spPr>
          <a:xfrm>
            <a:off x="6240780" y="929640"/>
            <a:ext cx="4572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42" name="Rectangle 41"/>
          <p:cNvSpPr/>
          <p:nvPr/>
        </p:nvSpPr>
        <p:spPr>
          <a:xfrm>
            <a:off x="1447800" y="185166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43" name="Rectangle 42"/>
          <p:cNvSpPr/>
          <p:nvPr/>
        </p:nvSpPr>
        <p:spPr>
          <a:xfrm>
            <a:off x="5791200" y="929640"/>
            <a:ext cx="4572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40" name="Rectangle 39"/>
          <p:cNvSpPr/>
          <p:nvPr/>
        </p:nvSpPr>
        <p:spPr>
          <a:xfrm>
            <a:off x="1607820" y="929640"/>
            <a:ext cx="381000" cy="3810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solidFill>
                <a:srgbClr val="DDDDDD"/>
              </a:solidFill>
            </a:endParaRPr>
          </a:p>
        </p:txBody>
      </p:sp>
      <p:sp>
        <p:nvSpPr>
          <p:cNvPr id="44" name="Rectangle 43"/>
          <p:cNvSpPr/>
          <p:nvPr/>
        </p:nvSpPr>
        <p:spPr>
          <a:xfrm>
            <a:off x="1988820" y="929640"/>
            <a:ext cx="152400" cy="381000"/>
          </a:xfrm>
          <a:prstGeom prst="rect">
            <a:avLst/>
          </a:prstGeom>
          <a:solidFill>
            <a:schemeClr val="bg2">
              <a:lumMod val="75000"/>
              <a:lumOff val="2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46" name="Rectangle 45"/>
          <p:cNvSpPr/>
          <p:nvPr/>
        </p:nvSpPr>
        <p:spPr>
          <a:xfrm>
            <a:off x="2125980" y="929640"/>
            <a:ext cx="762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dirty="0">
              <a:solidFill>
                <a:srgbClr val="DDDDDD"/>
              </a:solidFill>
            </a:endParaRPr>
          </a:p>
        </p:txBody>
      </p:sp>
      <p:sp>
        <p:nvSpPr>
          <p:cNvPr id="45" name="Rectangle 44"/>
          <p:cNvSpPr/>
          <p:nvPr/>
        </p:nvSpPr>
        <p:spPr>
          <a:xfrm>
            <a:off x="2217420" y="944880"/>
            <a:ext cx="1855470" cy="350520"/>
          </a:xfrm>
          <a:prstGeom prst="rect">
            <a:avLst/>
          </a:prstGeom>
          <a:solidFill>
            <a:srgbClr val="FFC000"/>
          </a:solidFill>
          <a:ln>
            <a:solidFill>
              <a:srgbClr val="FFFF00"/>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100" dirty="0" smtClean="0">
                <a:solidFill>
                  <a:schemeClr val="bg2"/>
                </a:solidFill>
              </a:rPr>
              <a:t>Object Update/Move</a:t>
            </a:r>
            <a:endParaRPr lang="en-US" sz="1100" dirty="0">
              <a:solidFill>
                <a:schemeClr val="bg2"/>
              </a:solidFill>
            </a:endParaRPr>
          </a:p>
        </p:txBody>
      </p:sp>
      <p:sp>
        <p:nvSpPr>
          <p:cNvPr id="48" name="Rectangle 47"/>
          <p:cNvSpPr/>
          <p:nvPr/>
        </p:nvSpPr>
        <p:spPr>
          <a:xfrm>
            <a:off x="2206752" y="1325880"/>
            <a:ext cx="711708" cy="381000"/>
          </a:xfrm>
          <a:prstGeom prst="rect">
            <a:avLst/>
          </a:prstGeom>
          <a:solidFill>
            <a:srgbClr val="BE8CE4"/>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49" name="Rectangle 48"/>
          <p:cNvSpPr/>
          <p:nvPr/>
        </p:nvSpPr>
        <p:spPr>
          <a:xfrm>
            <a:off x="2230755" y="1836420"/>
            <a:ext cx="588645" cy="381000"/>
          </a:xfrm>
          <a:prstGeom prst="rect">
            <a:avLst/>
          </a:prstGeom>
          <a:solidFill>
            <a:srgbClr val="BE8CE4"/>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50" name="Rectangle 49"/>
          <p:cNvSpPr/>
          <p:nvPr/>
        </p:nvSpPr>
        <p:spPr>
          <a:xfrm>
            <a:off x="2229612" y="2788920"/>
            <a:ext cx="688848" cy="381000"/>
          </a:xfrm>
          <a:prstGeom prst="rect">
            <a:avLst/>
          </a:prstGeom>
          <a:solidFill>
            <a:srgbClr val="BE8CE4"/>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47" name="Rectangle 46"/>
          <p:cNvSpPr/>
          <p:nvPr/>
        </p:nvSpPr>
        <p:spPr>
          <a:xfrm>
            <a:off x="2971419" y="1325880"/>
            <a:ext cx="2286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1" name="Rectangle 50"/>
          <p:cNvSpPr/>
          <p:nvPr/>
        </p:nvSpPr>
        <p:spPr>
          <a:xfrm>
            <a:off x="3314319" y="132588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2" name="Rectangle 51"/>
          <p:cNvSpPr/>
          <p:nvPr/>
        </p:nvSpPr>
        <p:spPr>
          <a:xfrm>
            <a:off x="3505962" y="132588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3" name="Rectangle 52"/>
          <p:cNvSpPr/>
          <p:nvPr/>
        </p:nvSpPr>
        <p:spPr>
          <a:xfrm>
            <a:off x="3818001" y="131064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4" name="Rectangle 53"/>
          <p:cNvSpPr/>
          <p:nvPr/>
        </p:nvSpPr>
        <p:spPr>
          <a:xfrm>
            <a:off x="2952750" y="2796540"/>
            <a:ext cx="2286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5" name="Rectangle 54"/>
          <p:cNvSpPr/>
          <p:nvPr/>
        </p:nvSpPr>
        <p:spPr>
          <a:xfrm>
            <a:off x="3219069" y="279654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6" name="Rectangle 55"/>
          <p:cNvSpPr/>
          <p:nvPr/>
        </p:nvSpPr>
        <p:spPr>
          <a:xfrm>
            <a:off x="3483864" y="279654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7" name="Rectangle 56"/>
          <p:cNvSpPr/>
          <p:nvPr/>
        </p:nvSpPr>
        <p:spPr>
          <a:xfrm>
            <a:off x="3688080" y="279654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8" name="Rectangle 57"/>
          <p:cNvSpPr/>
          <p:nvPr/>
        </p:nvSpPr>
        <p:spPr>
          <a:xfrm>
            <a:off x="2916555" y="1844040"/>
            <a:ext cx="2286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9" name="Rectangle 58"/>
          <p:cNvSpPr/>
          <p:nvPr/>
        </p:nvSpPr>
        <p:spPr>
          <a:xfrm>
            <a:off x="3182874" y="184404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64" name="Rectangle 63"/>
          <p:cNvSpPr/>
          <p:nvPr/>
        </p:nvSpPr>
        <p:spPr>
          <a:xfrm>
            <a:off x="3573780" y="184404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65" name="Rectangle 64"/>
          <p:cNvSpPr/>
          <p:nvPr/>
        </p:nvSpPr>
        <p:spPr>
          <a:xfrm>
            <a:off x="3777996" y="184404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61" name="Rectangle 60"/>
          <p:cNvSpPr/>
          <p:nvPr/>
        </p:nvSpPr>
        <p:spPr>
          <a:xfrm>
            <a:off x="3205353" y="1325880"/>
            <a:ext cx="114300"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62" name="Rectangle 61"/>
          <p:cNvSpPr/>
          <p:nvPr/>
        </p:nvSpPr>
        <p:spPr>
          <a:xfrm>
            <a:off x="3396996" y="1325880"/>
            <a:ext cx="114300"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63" name="Rectangle 62"/>
          <p:cNvSpPr/>
          <p:nvPr/>
        </p:nvSpPr>
        <p:spPr>
          <a:xfrm>
            <a:off x="3709035" y="1310640"/>
            <a:ext cx="114300"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66" name="Rectangle 65"/>
          <p:cNvSpPr/>
          <p:nvPr/>
        </p:nvSpPr>
        <p:spPr>
          <a:xfrm>
            <a:off x="3619119" y="1325880"/>
            <a:ext cx="114300"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67" name="Rectangle 66"/>
          <p:cNvSpPr/>
          <p:nvPr/>
        </p:nvSpPr>
        <p:spPr>
          <a:xfrm>
            <a:off x="3676269" y="1851660"/>
            <a:ext cx="114300"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68" name="Rectangle 67"/>
          <p:cNvSpPr/>
          <p:nvPr/>
        </p:nvSpPr>
        <p:spPr>
          <a:xfrm>
            <a:off x="3297174" y="1844040"/>
            <a:ext cx="114300"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69" name="Rectangle 68"/>
          <p:cNvSpPr/>
          <p:nvPr/>
        </p:nvSpPr>
        <p:spPr>
          <a:xfrm>
            <a:off x="3401948" y="1844040"/>
            <a:ext cx="171831"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70" name="Rectangle 69"/>
          <p:cNvSpPr/>
          <p:nvPr/>
        </p:nvSpPr>
        <p:spPr>
          <a:xfrm>
            <a:off x="2819400" y="1844040"/>
            <a:ext cx="99060"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71" name="Rectangle 70"/>
          <p:cNvSpPr/>
          <p:nvPr/>
        </p:nvSpPr>
        <p:spPr>
          <a:xfrm>
            <a:off x="3324605" y="2785872"/>
            <a:ext cx="163257"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72" name="Rectangle 71"/>
          <p:cNvSpPr/>
          <p:nvPr/>
        </p:nvSpPr>
        <p:spPr>
          <a:xfrm>
            <a:off x="3172206" y="2796540"/>
            <a:ext cx="57150"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73" name="Rectangle 72"/>
          <p:cNvSpPr/>
          <p:nvPr/>
        </p:nvSpPr>
        <p:spPr>
          <a:xfrm>
            <a:off x="3598164" y="2804160"/>
            <a:ext cx="114300"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74" name="Rectangle 73"/>
          <p:cNvSpPr/>
          <p:nvPr/>
        </p:nvSpPr>
        <p:spPr>
          <a:xfrm>
            <a:off x="3817239" y="2807208"/>
            <a:ext cx="114300"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75" name="Rectangle 74"/>
          <p:cNvSpPr/>
          <p:nvPr/>
        </p:nvSpPr>
        <p:spPr>
          <a:xfrm>
            <a:off x="457200" y="1325880"/>
            <a:ext cx="6477000" cy="2484120"/>
          </a:xfrm>
          <a:prstGeom prst="rect">
            <a:avLst/>
          </a:prstGeom>
          <a:solidFill>
            <a:srgbClr val="E4E4E4">
              <a:alpha val="75000"/>
            </a:srgb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6" name="Rectangle 75"/>
          <p:cNvSpPr/>
          <p:nvPr/>
        </p:nvSpPr>
        <p:spPr>
          <a:xfrm>
            <a:off x="4247388" y="1336548"/>
            <a:ext cx="318325" cy="381000"/>
          </a:xfrm>
          <a:prstGeom prst="rect">
            <a:avLst/>
          </a:prstGeom>
          <a:solidFill>
            <a:srgbClr val="E5D0F4"/>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77" name="Rectangle 76"/>
          <p:cNvSpPr/>
          <p:nvPr/>
        </p:nvSpPr>
        <p:spPr>
          <a:xfrm>
            <a:off x="4271391" y="1847088"/>
            <a:ext cx="217551" cy="381000"/>
          </a:xfrm>
          <a:prstGeom prst="rect">
            <a:avLst/>
          </a:prstGeom>
          <a:solidFill>
            <a:srgbClr val="E5D0F4"/>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78" name="Rectangle 77"/>
          <p:cNvSpPr/>
          <p:nvPr/>
        </p:nvSpPr>
        <p:spPr>
          <a:xfrm>
            <a:off x="4270248" y="2799588"/>
            <a:ext cx="295465" cy="381000"/>
          </a:xfrm>
          <a:prstGeom prst="rect">
            <a:avLst/>
          </a:prstGeom>
          <a:solidFill>
            <a:srgbClr val="E5D0F4"/>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79" name="Left Arrow Callout 78"/>
          <p:cNvSpPr/>
          <p:nvPr/>
        </p:nvSpPr>
        <p:spPr>
          <a:xfrm>
            <a:off x="4953000" y="1745672"/>
            <a:ext cx="1981200" cy="692728"/>
          </a:xfrm>
          <a:prstGeom prst="leftArrowCallout">
            <a:avLst>
              <a:gd name="adj1" fmla="val 9215"/>
              <a:gd name="adj2" fmla="val 9574"/>
              <a:gd name="adj3" fmla="val 19222"/>
              <a:gd name="adj4" fmla="val 8097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Compute </a:t>
            </a:r>
            <a:r>
              <a:rPr lang="en-US" sz="1200" b="1" dirty="0" smtClean="0"/>
              <a:t>narrow phase dynamic objects visibility </a:t>
            </a:r>
            <a:r>
              <a:rPr lang="en-US" sz="1200" dirty="0" smtClean="0"/>
              <a:t>(as jobs)</a:t>
            </a:r>
            <a:endParaRPr lang="en-US" sz="1200" dirty="0"/>
          </a:p>
        </p:txBody>
      </p:sp>
      <p:sp>
        <p:nvSpPr>
          <p:cNvPr id="80" name="Right Brace 79"/>
          <p:cNvSpPr/>
          <p:nvPr/>
        </p:nvSpPr>
        <p:spPr>
          <a:xfrm>
            <a:off x="4689348" y="1379220"/>
            <a:ext cx="166601" cy="1798320"/>
          </a:xfrm>
          <a:prstGeom prst="rightBrace">
            <a:avLst>
              <a:gd name="adj1" fmla="val 0"/>
              <a:gd name="adj2" fmla="val 3949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Rectangle 80"/>
          <p:cNvSpPr/>
          <p:nvPr/>
        </p:nvSpPr>
        <p:spPr>
          <a:xfrm>
            <a:off x="4079367" y="926592"/>
            <a:ext cx="152400" cy="381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solidFill>
                <a:srgbClr val="DDDDDD"/>
              </a:solidFill>
            </a:endParaRPr>
          </a:p>
        </p:txBody>
      </p:sp>
    </p:spTree>
    <p:extLst>
      <p:ext uri="{BB962C8B-B14F-4D97-AF65-F5344CB8AC3E}">
        <p14:creationId xmlns:p14="http://schemas.microsoft.com/office/powerpoint/2010/main" val="382315014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An Improved Game Loop</a:t>
            </a:r>
            <a:endParaRPr lang="en-US" dirty="0">
              <a:solidFill>
                <a:srgbClr val="EAEAEA"/>
              </a:solidFill>
            </a:endParaRPr>
          </a:p>
        </p:txBody>
      </p:sp>
      <p:sp>
        <p:nvSpPr>
          <p:cNvPr id="3" name="Rectangle 2"/>
          <p:cNvSpPr/>
          <p:nvPr/>
        </p:nvSpPr>
        <p:spPr>
          <a:xfrm>
            <a:off x="457200" y="685800"/>
            <a:ext cx="6477000" cy="3124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678180" y="92964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Simulation loop: 75-100%</a:t>
            </a:r>
            <a:endParaRPr lang="en-US" dirty="0"/>
          </a:p>
        </p:txBody>
      </p:sp>
      <p:sp>
        <p:nvSpPr>
          <p:cNvPr id="12" name="Rectangle 11"/>
          <p:cNvSpPr/>
          <p:nvPr/>
        </p:nvSpPr>
        <p:spPr>
          <a:xfrm>
            <a:off x="678180" y="131064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Job kernel: 20-30%</a:t>
            </a:r>
            <a:endParaRPr lang="en-US" dirty="0"/>
          </a:p>
        </p:txBody>
      </p:sp>
      <p:sp>
        <p:nvSpPr>
          <p:cNvPr id="13" name="Rectangle 12"/>
          <p:cNvSpPr/>
          <p:nvPr/>
        </p:nvSpPr>
        <p:spPr>
          <a:xfrm>
            <a:off x="678180" y="185166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Render loop: 70-100%</a:t>
            </a:r>
            <a:endParaRPr lang="en-US" dirty="0"/>
          </a:p>
        </p:txBody>
      </p:sp>
      <p:sp>
        <p:nvSpPr>
          <p:cNvPr id="14" name="Rectangle 13"/>
          <p:cNvSpPr/>
          <p:nvPr/>
        </p:nvSpPr>
        <p:spPr>
          <a:xfrm>
            <a:off x="678180" y="223266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Audio loop: 50-80%</a:t>
            </a:r>
            <a:endParaRPr lang="en-US" dirty="0"/>
          </a:p>
        </p:txBody>
      </p:sp>
      <p:sp>
        <p:nvSpPr>
          <p:cNvPr id="15" name="Rectangle 14"/>
          <p:cNvSpPr/>
          <p:nvPr/>
        </p:nvSpPr>
        <p:spPr>
          <a:xfrm>
            <a:off x="678180" y="279654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Job kernel, debug logging: 20-30%</a:t>
            </a:r>
            <a:endParaRPr lang="en-US" dirty="0"/>
          </a:p>
        </p:txBody>
      </p:sp>
      <p:sp>
        <p:nvSpPr>
          <p:cNvPr id="16" name="Rectangle 15"/>
          <p:cNvSpPr/>
          <p:nvPr/>
        </p:nvSpPr>
        <p:spPr>
          <a:xfrm>
            <a:off x="678180" y="318516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r"/>
            <a:r>
              <a:rPr lang="en-US" sz="1250" dirty="0" smtClean="0"/>
              <a:t>Async tasks, socket polling, </a:t>
            </a:r>
            <a:r>
              <a:rPr lang="en-US" sz="1250" dirty="0" err="1" smtClean="0"/>
              <a:t>misc</a:t>
            </a:r>
            <a:r>
              <a:rPr lang="en-US" sz="1250" dirty="0" smtClean="0"/>
              <a:t>: 10-30% with bursts of 100% utilization</a:t>
            </a:r>
            <a:endParaRPr lang="en-US" sz="1250" dirty="0"/>
          </a:p>
        </p:txBody>
      </p:sp>
      <p:sp>
        <p:nvSpPr>
          <p:cNvPr id="17" name="Rectangle 16"/>
          <p:cNvSpPr/>
          <p:nvPr/>
        </p:nvSpPr>
        <p:spPr>
          <a:xfrm>
            <a:off x="678180" y="9296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0</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19" name="Rectangle 18"/>
          <p:cNvSpPr/>
          <p:nvPr/>
        </p:nvSpPr>
        <p:spPr>
          <a:xfrm>
            <a:off x="678180" y="13106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1</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0" name="Rectangle 19"/>
          <p:cNvSpPr/>
          <p:nvPr/>
        </p:nvSpPr>
        <p:spPr>
          <a:xfrm>
            <a:off x="678180" y="183642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2</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1" name="Rectangle 20"/>
          <p:cNvSpPr/>
          <p:nvPr/>
        </p:nvSpPr>
        <p:spPr>
          <a:xfrm>
            <a:off x="678180" y="22250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3</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2" name="Rectangle 21"/>
          <p:cNvSpPr/>
          <p:nvPr/>
        </p:nvSpPr>
        <p:spPr>
          <a:xfrm>
            <a:off x="678180" y="278130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4</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3" name="Rectangle 22"/>
          <p:cNvSpPr/>
          <p:nvPr/>
        </p:nvSpPr>
        <p:spPr>
          <a:xfrm>
            <a:off x="678180" y="318516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5</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18" name="Rectangle 17"/>
          <p:cNvSpPr/>
          <p:nvPr/>
        </p:nvSpPr>
        <p:spPr>
          <a:xfrm>
            <a:off x="1447800" y="929640"/>
            <a:ext cx="5250180" cy="381000"/>
          </a:xfrm>
          <a:prstGeom prst="rect">
            <a:avLst/>
          </a:prstGeom>
          <a:gradFill>
            <a:gsLst>
              <a:gs pos="0">
                <a:schemeClr val="accent1">
                  <a:tint val="100000"/>
                  <a:shade val="100000"/>
                  <a:satMod val="130000"/>
                  <a:alpha val="46000"/>
                </a:schemeClr>
              </a:gs>
              <a:gs pos="100000">
                <a:schemeClr val="accent1">
                  <a:tint val="50000"/>
                  <a:shade val="100000"/>
                  <a:satMod val="350000"/>
                  <a:alpha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p:cNvSpPr/>
          <p:nvPr/>
        </p:nvSpPr>
        <p:spPr>
          <a:xfrm>
            <a:off x="1447800" y="1295400"/>
            <a:ext cx="1295400" cy="381000"/>
          </a:xfrm>
          <a:prstGeom prst="rect">
            <a:avLst/>
          </a:prstGeom>
          <a:gradFill>
            <a:gsLst>
              <a:gs pos="0">
                <a:schemeClr val="accent1">
                  <a:tint val="100000"/>
                  <a:shade val="100000"/>
                  <a:satMod val="130000"/>
                  <a:alpha val="46000"/>
                </a:schemeClr>
              </a:gs>
              <a:gs pos="100000">
                <a:schemeClr val="accent1">
                  <a:tint val="50000"/>
                  <a:shade val="100000"/>
                  <a:satMod val="350000"/>
                  <a:alpha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p:cNvSpPr/>
          <p:nvPr/>
        </p:nvSpPr>
        <p:spPr>
          <a:xfrm>
            <a:off x="1447800" y="1318260"/>
            <a:ext cx="525018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26" name="Rectangle 25"/>
          <p:cNvSpPr/>
          <p:nvPr/>
        </p:nvSpPr>
        <p:spPr>
          <a:xfrm>
            <a:off x="1447800" y="1851660"/>
            <a:ext cx="5250180" cy="381000"/>
          </a:xfrm>
          <a:prstGeom prst="rect">
            <a:avLst/>
          </a:prstGeom>
          <a:gradFill>
            <a:gsLst>
              <a:gs pos="0">
                <a:schemeClr val="accent1">
                  <a:tint val="100000"/>
                  <a:shade val="100000"/>
                  <a:satMod val="130000"/>
                  <a:alpha val="46000"/>
                </a:schemeClr>
              </a:gs>
              <a:gs pos="100000">
                <a:schemeClr val="accent1">
                  <a:tint val="50000"/>
                  <a:shade val="100000"/>
                  <a:satMod val="350000"/>
                  <a:alpha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Rectangle 29"/>
          <p:cNvSpPr/>
          <p:nvPr/>
        </p:nvSpPr>
        <p:spPr>
          <a:xfrm>
            <a:off x="1447800" y="224028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1" name="Rectangle 30"/>
          <p:cNvSpPr/>
          <p:nvPr/>
        </p:nvSpPr>
        <p:spPr>
          <a:xfrm>
            <a:off x="1447800" y="278892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2" name="Rectangle 31"/>
          <p:cNvSpPr/>
          <p:nvPr/>
        </p:nvSpPr>
        <p:spPr>
          <a:xfrm>
            <a:off x="1447800" y="318516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3" name="Rectangle 32"/>
          <p:cNvSpPr/>
          <p:nvPr/>
        </p:nvSpPr>
        <p:spPr>
          <a:xfrm>
            <a:off x="1447800" y="929640"/>
            <a:ext cx="152400" cy="3810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34" name="Rectangle 33"/>
          <p:cNvSpPr/>
          <p:nvPr/>
        </p:nvSpPr>
        <p:spPr>
          <a:xfrm>
            <a:off x="1600200" y="929640"/>
            <a:ext cx="3810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5" name="Rectangle 34"/>
          <p:cNvSpPr/>
          <p:nvPr/>
        </p:nvSpPr>
        <p:spPr>
          <a:xfrm>
            <a:off x="1981200" y="929640"/>
            <a:ext cx="1524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6" name="Rectangle 35"/>
          <p:cNvSpPr/>
          <p:nvPr/>
        </p:nvSpPr>
        <p:spPr>
          <a:xfrm>
            <a:off x="2141220" y="929640"/>
            <a:ext cx="155448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7" name="Rectangle 36"/>
          <p:cNvSpPr/>
          <p:nvPr/>
        </p:nvSpPr>
        <p:spPr>
          <a:xfrm>
            <a:off x="4231766" y="929640"/>
            <a:ext cx="568833" cy="38100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sz="700" b="1" dirty="0">
              <a:solidFill>
                <a:srgbClr val="DDDDDD"/>
              </a:solidFill>
            </a:endParaRPr>
          </a:p>
        </p:txBody>
      </p:sp>
      <p:sp>
        <p:nvSpPr>
          <p:cNvPr id="38" name="Rectangle 37"/>
          <p:cNvSpPr/>
          <p:nvPr/>
        </p:nvSpPr>
        <p:spPr>
          <a:xfrm>
            <a:off x="4800600" y="929640"/>
            <a:ext cx="441198" cy="38100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500" b="1" dirty="0">
              <a:solidFill>
                <a:srgbClr val="000000"/>
              </a:solidFill>
            </a:endParaRPr>
          </a:p>
        </p:txBody>
      </p:sp>
      <p:sp>
        <p:nvSpPr>
          <p:cNvPr id="39" name="Rectangle 38"/>
          <p:cNvSpPr/>
          <p:nvPr/>
        </p:nvSpPr>
        <p:spPr>
          <a:xfrm>
            <a:off x="5241798" y="929640"/>
            <a:ext cx="549402" cy="381000"/>
          </a:xfrm>
          <a:prstGeom prst="rect">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600" b="1" dirty="0">
              <a:solidFill>
                <a:srgbClr val="DDDDDD"/>
              </a:solidFill>
            </a:endParaRPr>
          </a:p>
        </p:txBody>
      </p:sp>
      <p:sp>
        <p:nvSpPr>
          <p:cNvPr id="41" name="Rectangle 40"/>
          <p:cNvSpPr/>
          <p:nvPr/>
        </p:nvSpPr>
        <p:spPr>
          <a:xfrm>
            <a:off x="6240780" y="929640"/>
            <a:ext cx="4572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42" name="Rectangle 41"/>
          <p:cNvSpPr/>
          <p:nvPr/>
        </p:nvSpPr>
        <p:spPr>
          <a:xfrm>
            <a:off x="1447800" y="185166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43" name="Rectangle 42"/>
          <p:cNvSpPr/>
          <p:nvPr/>
        </p:nvSpPr>
        <p:spPr>
          <a:xfrm>
            <a:off x="5791200" y="929640"/>
            <a:ext cx="4572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40" name="Rectangle 39"/>
          <p:cNvSpPr/>
          <p:nvPr/>
        </p:nvSpPr>
        <p:spPr>
          <a:xfrm>
            <a:off x="1607820" y="929640"/>
            <a:ext cx="381000" cy="3810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solidFill>
                <a:srgbClr val="DDDDDD"/>
              </a:solidFill>
            </a:endParaRPr>
          </a:p>
        </p:txBody>
      </p:sp>
      <p:sp>
        <p:nvSpPr>
          <p:cNvPr id="44" name="Rectangle 43"/>
          <p:cNvSpPr/>
          <p:nvPr/>
        </p:nvSpPr>
        <p:spPr>
          <a:xfrm>
            <a:off x="1988820" y="929640"/>
            <a:ext cx="152400" cy="381000"/>
          </a:xfrm>
          <a:prstGeom prst="rect">
            <a:avLst/>
          </a:prstGeom>
          <a:solidFill>
            <a:schemeClr val="bg2">
              <a:lumMod val="75000"/>
              <a:lumOff val="2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46" name="Rectangle 45"/>
          <p:cNvSpPr/>
          <p:nvPr/>
        </p:nvSpPr>
        <p:spPr>
          <a:xfrm>
            <a:off x="2125980" y="929640"/>
            <a:ext cx="762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dirty="0">
              <a:solidFill>
                <a:srgbClr val="DDDDDD"/>
              </a:solidFill>
            </a:endParaRPr>
          </a:p>
        </p:txBody>
      </p:sp>
      <p:sp>
        <p:nvSpPr>
          <p:cNvPr id="45" name="Rectangle 44"/>
          <p:cNvSpPr/>
          <p:nvPr/>
        </p:nvSpPr>
        <p:spPr>
          <a:xfrm>
            <a:off x="2217420" y="944880"/>
            <a:ext cx="1855470" cy="350520"/>
          </a:xfrm>
          <a:prstGeom prst="rect">
            <a:avLst/>
          </a:prstGeom>
          <a:solidFill>
            <a:srgbClr val="FFC000"/>
          </a:solidFill>
          <a:ln>
            <a:solidFill>
              <a:srgbClr val="FFFF00"/>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100" dirty="0" smtClean="0">
                <a:solidFill>
                  <a:schemeClr val="bg2"/>
                </a:solidFill>
              </a:rPr>
              <a:t>Object Update/Move</a:t>
            </a:r>
            <a:endParaRPr lang="en-US" sz="1100" dirty="0">
              <a:solidFill>
                <a:schemeClr val="bg2"/>
              </a:solidFill>
            </a:endParaRPr>
          </a:p>
        </p:txBody>
      </p:sp>
      <p:sp>
        <p:nvSpPr>
          <p:cNvPr id="48" name="Rectangle 47"/>
          <p:cNvSpPr/>
          <p:nvPr/>
        </p:nvSpPr>
        <p:spPr>
          <a:xfrm>
            <a:off x="2206752" y="1325880"/>
            <a:ext cx="711708" cy="381000"/>
          </a:xfrm>
          <a:prstGeom prst="rect">
            <a:avLst/>
          </a:prstGeom>
          <a:solidFill>
            <a:srgbClr val="BE8CE4"/>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49" name="Rectangle 48"/>
          <p:cNvSpPr/>
          <p:nvPr/>
        </p:nvSpPr>
        <p:spPr>
          <a:xfrm>
            <a:off x="2230755" y="1836420"/>
            <a:ext cx="588645" cy="381000"/>
          </a:xfrm>
          <a:prstGeom prst="rect">
            <a:avLst/>
          </a:prstGeom>
          <a:solidFill>
            <a:srgbClr val="BE8CE4"/>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50" name="Rectangle 49"/>
          <p:cNvSpPr/>
          <p:nvPr/>
        </p:nvSpPr>
        <p:spPr>
          <a:xfrm>
            <a:off x="2229612" y="2788920"/>
            <a:ext cx="688848" cy="381000"/>
          </a:xfrm>
          <a:prstGeom prst="rect">
            <a:avLst/>
          </a:prstGeom>
          <a:solidFill>
            <a:srgbClr val="BE8CE4"/>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47" name="Rectangle 46"/>
          <p:cNvSpPr/>
          <p:nvPr/>
        </p:nvSpPr>
        <p:spPr>
          <a:xfrm>
            <a:off x="2971419" y="1325880"/>
            <a:ext cx="2286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1" name="Rectangle 50"/>
          <p:cNvSpPr/>
          <p:nvPr/>
        </p:nvSpPr>
        <p:spPr>
          <a:xfrm>
            <a:off x="3314319" y="132588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2" name="Rectangle 51"/>
          <p:cNvSpPr/>
          <p:nvPr/>
        </p:nvSpPr>
        <p:spPr>
          <a:xfrm>
            <a:off x="3505962" y="132588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3" name="Rectangle 52"/>
          <p:cNvSpPr/>
          <p:nvPr/>
        </p:nvSpPr>
        <p:spPr>
          <a:xfrm>
            <a:off x="3818001" y="131064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4" name="Rectangle 53"/>
          <p:cNvSpPr/>
          <p:nvPr/>
        </p:nvSpPr>
        <p:spPr>
          <a:xfrm>
            <a:off x="2952750" y="2796540"/>
            <a:ext cx="2286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5" name="Rectangle 54"/>
          <p:cNvSpPr/>
          <p:nvPr/>
        </p:nvSpPr>
        <p:spPr>
          <a:xfrm>
            <a:off x="3219069" y="279654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6" name="Rectangle 55"/>
          <p:cNvSpPr/>
          <p:nvPr/>
        </p:nvSpPr>
        <p:spPr>
          <a:xfrm>
            <a:off x="3483864" y="279654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7" name="Rectangle 56"/>
          <p:cNvSpPr/>
          <p:nvPr/>
        </p:nvSpPr>
        <p:spPr>
          <a:xfrm>
            <a:off x="3688080" y="279654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8" name="Rectangle 57"/>
          <p:cNvSpPr/>
          <p:nvPr/>
        </p:nvSpPr>
        <p:spPr>
          <a:xfrm>
            <a:off x="2916555" y="1844040"/>
            <a:ext cx="2286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9" name="Rectangle 58"/>
          <p:cNvSpPr/>
          <p:nvPr/>
        </p:nvSpPr>
        <p:spPr>
          <a:xfrm>
            <a:off x="3182874" y="184404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64" name="Rectangle 63"/>
          <p:cNvSpPr/>
          <p:nvPr/>
        </p:nvSpPr>
        <p:spPr>
          <a:xfrm>
            <a:off x="3573780" y="184404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65" name="Rectangle 64"/>
          <p:cNvSpPr/>
          <p:nvPr/>
        </p:nvSpPr>
        <p:spPr>
          <a:xfrm>
            <a:off x="3777996" y="184404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61" name="Rectangle 60"/>
          <p:cNvSpPr/>
          <p:nvPr/>
        </p:nvSpPr>
        <p:spPr>
          <a:xfrm>
            <a:off x="3205353" y="1325880"/>
            <a:ext cx="114300"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62" name="Rectangle 61"/>
          <p:cNvSpPr/>
          <p:nvPr/>
        </p:nvSpPr>
        <p:spPr>
          <a:xfrm>
            <a:off x="3396996" y="1325880"/>
            <a:ext cx="114300"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63" name="Rectangle 62"/>
          <p:cNvSpPr/>
          <p:nvPr/>
        </p:nvSpPr>
        <p:spPr>
          <a:xfrm>
            <a:off x="3709035" y="1310640"/>
            <a:ext cx="114300"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66" name="Rectangle 65"/>
          <p:cNvSpPr/>
          <p:nvPr/>
        </p:nvSpPr>
        <p:spPr>
          <a:xfrm>
            <a:off x="3619119" y="1325880"/>
            <a:ext cx="114300"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67" name="Rectangle 66"/>
          <p:cNvSpPr/>
          <p:nvPr/>
        </p:nvSpPr>
        <p:spPr>
          <a:xfrm>
            <a:off x="3676269" y="1851660"/>
            <a:ext cx="114300"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68" name="Rectangle 67"/>
          <p:cNvSpPr/>
          <p:nvPr/>
        </p:nvSpPr>
        <p:spPr>
          <a:xfrm>
            <a:off x="3297174" y="1844040"/>
            <a:ext cx="114300"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69" name="Rectangle 68"/>
          <p:cNvSpPr/>
          <p:nvPr/>
        </p:nvSpPr>
        <p:spPr>
          <a:xfrm>
            <a:off x="3401948" y="1844040"/>
            <a:ext cx="171831"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70" name="Rectangle 69"/>
          <p:cNvSpPr/>
          <p:nvPr/>
        </p:nvSpPr>
        <p:spPr>
          <a:xfrm>
            <a:off x="2819400" y="1844040"/>
            <a:ext cx="99060"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71" name="Rectangle 70"/>
          <p:cNvSpPr/>
          <p:nvPr/>
        </p:nvSpPr>
        <p:spPr>
          <a:xfrm>
            <a:off x="3324605" y="2785872"/>
            <a:ext cx="163257"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72" name="Rectangle 71"/>
          <p:cNvSpPr/>
          <p:nvPr/>
        </p:nvSpPr>
        <p:spPr>
          <a:xfrm>
            <a:off x="3172206" y="2796540"/>
            <a:ext cx="57150"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73" name="Rectangle 72"/>
          <p:cNvSpPr/>
          <p:nvPr/>
        </p:nvSpPr>
        <p:spPr>
          <a:xfrm>
            <a:off x="3598164" y="2804160"/>
            <a:ext cx="114300"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74" name="Rectangle 73"/>
          <p:cNvSpPr/>
          <p:nvPr/>
        </p:nvSpPr>
        <p:spPr>
          <a:xfrm>
            <a:off x="3817239" y="2807208"/>
            <a:ext cx="114300"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75" name="Rectangle 74"/>
          <p:cNvSpPr/>
          <p:nvPr/>
        </p:nvSpPr>
        <p:spPr>
          <a:xfrm>
            <a:off x="457200" y="1325880"/>
            <a:ext cx="6477000" cy="2484120"/>
          </a:xfrm>
          <a:prstGeom prst="rect">
            <a:avLst/>
          </a:prstGeom>
          <a:solidFill>
            <a:srgbClr val="E4E4E4">
              <a:alpha val="75000"/>
            </a:srgb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6" name="Rectangle 75"/>
          <p:cNvSpPr/>
          <p:nvPr/>
        </p:nvSpPr>
        <p:spPr>
          <a:xfrm>
            <a:off x="4247388" y="1336548"/>
            <a:ext cx="318325" cy="381000"/>
          </a:xfrm>
          <a:prstGeom prst="rect">
            <a:avLst/>
          </a:prstGeom>
          <a:solidFill>
            <a:srgbClr val="E5D0F4"/>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77" name="Rectangle 76"/>
          <p:cNvSpPr/>
          <p:nvPr/>
        </p:nvSpPr>
        <p:spPr>
          <a:xfrm>
            <a:off x="4271391" y="1847088"/>
            <a:ext cx="217551" cy="381000"/>
          </a:xfrm>
          <a:prstGeom prst="rect">
            <a:avLst/>
          </a:prstGeom>
          <a:solidFill>
            <a:srgbClr val="E5D0F4"/>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78" name="Rectangle 77"/>
          <p:cNvSpPr/>
          <p:nvPr/>
        </p:nvSpPr>
        <p:spPr>
          <a:xfrm>
            <a:off x="4270248" y="2799588"/>
            <a:ext cx="295465" cy="381000"/>
          </a:xfrm>
          <a:prstGeom prst="rect">
            <a:avLst/>
          </a:prstGeom>
          <a:solidFill>
            <a:srgbClr val="E5D0F4"/>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81" name="Rectangle 80"/>
          <p:cNvSpPr/>
          <p:nvPr/>
        </p:nvSpPr>
        <p:spPr>
          <a:xfrm>
            <a:off x="4079367" y="926592"/>
            <a:ext cx="152400" cy="381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solidFill>
                <a:srgbClr val="DDDDDD"/>
              </a:solidFill>
            </a:endParaRPr>
          </a:p>
        </p:txBody>
      </p:sp>
      <p:sp>
        <p:nvSpPr>
          <p:cNvPr id="82" name="Rectangle 81"/>
          <p:cNvSpPr/>
          <p:nvPr/>
        </p:nvSpPr>
        <p:spPr>
          <a:xfrm>
            <a:off x="4757928" y="1347216"/>
            <a:ext cx="76200" cy="381000"/>
          </a:xfrm>
          <a:prstGeom prst="rect">
            <a:avLst/>
          </a:prstGeom>
          <a:solidFill>
            <a:schemeClr val="accent3"/>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83" name="Rectangle 82"/>
          <p:cNvSpPr/>
          <p:nvPr/>
        </p:nvSpPr>
        <p:spPr>
          <a:xfrm>
            <a:off x="4822698" y="1335024"/>
            <a:ext cx="76200" cy="381000"/>
          </a:xfrm>
          <a:prstGeom prst="rect">
            <a:avLst/>
          </a:prstGeom>
          <a:solidFill>
            <a:schemeClr val="accent3"/>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84" name="Rectangle 83"/>
          <p:cNvSpPr/>
          <p:nvPr/>
        </p:nvSpPr>
        <p:spPr>
          <a:xfrm>
            <a:off x="4911090" y="1335024"/>
            <a:ext cx="76200" cy="381000"/>
          </a:xfrm>
          <a:prstGeom prst="rect">
            <a:avLst/>
          </a:prstGeom>
          <a:solidFill>
            <a:schemeClr val="accent3"/>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85" name="Rectangle 84"/>
          <p:cNvSpPr/>
          <p:nvPr/>
        </p:nvSpPr>
        <p:spPr>
          <a:xfrm>
            <a:off x="5022342" y="1335024"/>
            <a:ext cx="160020" cy="381000"/>
          </a:xfrm>
          <a:prstGeom prst="rect">
            <a:avLst/>
          </a:prstGeom>
          <a:solidFill>
            <a:schemeClr val="accent3"/>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86" name="Rectangle 85"/>
          <p:cNvSpPr/>
          <p:nvPr/>
        </p:nvSpPr>
        <p:spPr>
          <a:xfrm>
            <a:off x="4593336" y="1341120"/>
            <a:ext cx="160020" cy="381000"/>
          </a:xfrm>
          <a:prstGeom prst="rect">
            <a:avLst/>
          </a:prstGeom>
          <a:solidFill>
            <a:schemeClr val="accent3"/>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87" name="Rectangle 86"/>
          <p:cNvSpPr/>
          <p:nvPr/>
        </p:nvSpPr>
        <p:spPr>
          <a:xfrm>
            <a:off x="4742688" y="1851660"/>
            <a:ext cx="76200" cy="381000"/>
          </a:xfrm>
          <a:prstGeom prst="rect">
            <a:avLst/>
          </a:prstGeom>
          <a:solidFill>
            <a:schemeClr val="accent3"/>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88" name="Rectangle 87"/>
          <p:cNvSpPr/>
          <p:nvPr/>
        </p:nvSpPr>
        <p:spPr>
          <a:xfrm>
            <a:off x="4843272" y="1845564"/>
            <a:ext cx="105918" cy="381000"/>
          </a:xfrm>
          <a:prstGeom prst="rect">
            <a:avLst/>
          </a:prstGeom>
          <a:solidFill>
            <a:schemeClr val="accent3"/>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89" name="Rectangle 88"/>
          <p:cNvSpPr/>
          <p:nvPr/>
        </p:nvSpPr>
        <p:spPr>
          <a:xfrm>
            <a:off x="5157216" y="1845564"/>
            <a:ext cx="76200" cy="381000"/>
          </a:xfrm>
          <a:prstGeom prst="rect">
            <a:avLst/>
          </a:prstGeom>
          <a:solidFill>
            <a:schemeClr val="accent3"/>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90" name="Rectangle 89"/>
          <p:cNvSpPr/>
          <p:nvPr/>
        </p:nvSpPr>
        <p:spPr>
          <a:xfrm>
            <a:off x="4981956" y="1845564"/>
            <a:ext cx="160020" cy="381000"/>
          </a:xfrm>
          <a:prstGeom prst="rect">
            <a:avLst/>
          </a:prstGeom>
          <a:solidFill>
            <a:schemeClr val="accent3"/>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91" name="Rectangle 90"/>
          <p:cNvSpPr/>
          <p:nvPr/>
        </p:nvSpPr>
        <p:spPr>
          <a:xfrm>
            <a:off x="4559046" y="1851660"/>
            <a:ext cx="160020" cy="381000"/>
          </a:xfrm>
          <a:prstGeom prst="rect">
            <a:avLst/>
          </a:prstGeom>
          <a:solidFill>
            <a:schemeClr val="accent3"/>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92" name="Rectangle 91"/>
          <p:cNvSpPr/>
          <p:nvPr/>
        </p:nvSpPr>
        <p:spPr>
          <a:xfrm>
            <a:off x="4818126" y="2802636"/>
            <a:ext cx="76200" cy="381000"/>
          </a:xfrm>
          <a:prstGeom prst="rect">
            <a:avLst/>
          </a:prstGeom>
          <a:solidFill>
            <a:schemeClr val="accent3"/>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93" name="Rectangle 92"/>
          <p:cNvSpPr/>
          <p:nvPr/>
        </p:nvSpPr>
        <p:spPr>
          <a:xfrm>
            <a:off x="4936998" y="2802636"/>
            <a:ext cx="76200" cy="381000"/>
          </a:xfrm>
          <a:prstGeom prst="rect">
            <a:avLst/>
          </a:prstGeom>
          <a:solidFill>
            <a:schemeClr val="accent3"/>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94" name="Rectangle 93"/>
          <p:cNvSpPr/>
          <p:nvPr/>
        </p:nvSpPr>
        <p:spPr>
          <a:xfrm>
            <a:off x="5013198" y="2802636"/>
            <a:ext cx="76200" cy="381000"/>
          </a:xfrm>
          <a:prstGeom prst="rect">
            <a:avLst/>
          </a:prstGeom>
          <a:solidFill>
            <a:schemeClr val="accent3"/>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95" name="Rectangle 94"/>
          <p:cNvSpPr/>
          <p:nvPr/>
        </p:nvSpPr>
        <p:spPr>
          <a:xfrm>
            <a:off x="5081778" y="2802636"/>
            <a:ext cx="160020" cy="381000"/>
          </a:xfrm>
          <a:prstGeom prst="rect">
            <a:avLst/>
          </a:prstGeom>
          <a:solidFill>
            <a:schemeClr val="accent3"/>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96" name="Rectangle 95"/>
          <p:cNvSpPr/>
          <p:nvPr/>
        </p:nvSpPr>
        <p:spPr>
          <a:xfrm>
            <a:off x="4628388" y="2802636"/>
            <a:ext cx="160020" cy="381000"/>
          </a:xfrm>
          <a:prstGeom prst="rect">
            <a:avLst/>
          </a:prstGeom>
          <a:solidFill>
            <a:schemeClr val="accent3"/>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97" name="Left Arrow Callout 96"/>
          <p:cNvSpPr/>
          <p:nvPr/>
        </p:nvSpPr>
        <p:spPr>
          <a:xfrm>
            <a:off x="5638800" y="1348740"/>
            <a:ext cx="1600200" cy="1474470"/>
          </a:xfrm>
          <a:prstGeom prst="leftArrowCallout">
            <a:avLst>
              <a:gd name="adj1" fmla="val 9215"/>
              <a:gd name="adj2" fmla="val 9574"/>
              <a:gd name="adj3" fmla="val 11367"/>
              <a:gd name="adj4" fmla="val 8097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i="1" dirty="0" smtClean="0"/>
              <a:t>Preparing </a:t>
            </a:r>
            <a:r>
              <a:rPr lang="en-US" sz="1200" b="1" dirty="0" smtClean="0"/>
              <a:t>visible </a:t>
            </a:r>
            <a:r>
              <a:rPr lang="en-US" sz="1200" i="1" dirty="0" smtClean="0"/>
              <a:t>dynamic objects </a:t>
            </a:r>
            <a:r>
              <a:rPr lang="en-US" sz="1200" dirty="0" smtClean="0"/>
              <a:t>and extracting game state data for them (in jobs)</a:t>
            </a:r>
            <a:endParaRPr lang="en-US" sz="1200" dirty="0"/>
          </a:p>
        </p:txBody>
      </p:sp>
      <p:sp>
        <p:nvSpPr>
          <p:cNvPr id="98" name="Right Brace 97"/>
          <p:cNvSpPr/>
          <p:nvPr/>
        </p:nvSpPr>
        <p:spPr>
          <a:xfrm>
            <a:off x="5384292" y="1384935"/>
            <a:ext cx="166601" cy="1798320"/>
          </a:xfrm>
          <a:prstGeom prst="rightBrace">
            <a:avLst>
              <a:gd name="adj1" fmla="val 0"/>
              <a:gd name="adj2" fmla="val 3949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7483773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An Improved Game Loop</a:t>
            </a:r>
            <a:endParaRPr lang="en-US" dirty="0">
              <a:solidFill>
                <a:srgbClr val="EAEAEA"/>
              </a:solidFill>
            </a:endParaRPr>
          </a:p>
        </p:txBody>
      </p:sp>
      <p:sp>
        <p:nvSpPr>
          <p:cNvPr id="3" name="Rectangle 2"/>
          <p:cNvSpPr/>
          <p:nvPr/>
        </p:nvSpPr>
        <p:spPr>
          <a:xfrm>
            <a:off x="457200" y="685800"/>
            <a:ext cx="6477000" cy="3124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678180" y="92964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Simulation loop: 75-100%</a:t>
            </a:r>
            <a:endParaRPr lang="en-US" dirty="0"/>
          </a:p>
        </p:txBody>
      </p:sp>
      <p:sp>
        <p:nvSpPr>
          <p:cNvPr id="12" name="Rectangle 11"/>
          <p:cNvSpPr/>
          <p:nvPr/>
        </p:nvSpPr>
        <p:spPr>
          <a:xfrm>
            <a:off x="678180" y="131064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Job kernel: 20-30%</a:t>
            </a:r>
            <a:endParaRPr lang="en-US" dirty="0"/>
          </a:p>
        </p:txBody>
      </p:sp>
      <p:sp>
        <p:nvSpPr>
          <p:cNvPr id="13" name="Rectangle 12"/>
          <p:cNvSpPr/>
          <p:nvPr/>
        </p:nvSpPr>
        <p:spPr>
          <a:xfrm>
            <a:off x="678180" y="185166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Render loop: 70-100%</a:t>
            </a:r>
            <a:endParaRPr lang="en-US" dirty="0"/>
          </a:p>
        </p:txBody>
      </p:sp>
      <p:sp>
        <p:nvSpPr>
          <p:cNvPr id="14" name="Rectangle 13"/>
          <p:cNvSpPr/>
          <p:nvPr/>
        </p:nvSpPr>
        <p:spPr>
          <a:xfrm>
            <a:off x="678180" y="223266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Audio loop: 50-80%</a:t>
            </a:r>
            <a:endParaRPr lang="en-US" dirty="0"/>
          </a:p>
        </p:txBody>
      </p:sp>
      <p:sp>
        <p:nvSpPr>
          <p:cNvPr id="15" name="Rectangle 14"/>
          <p:cNvSpPr/>
          <p:nvPr/>
        </p:nvSpPr>
        <p:spPr>
          <a:xfrm>
            <a:off x="678180" y="279654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Job kernel, debug logging: 20-30%</a:t>
            </a:r>
            <a:endParaRPr lang="en-US" dirty="0"/>
          </a:p>
        </p:txBody>
      </p:sp>
      <p:sp>
        <p:nvSpPr>
          <p:cNvPr id="16" name="Rectangle 15"/>
          <p:cNvSpPr/>
          <p:nvPr/>
        </p:nvSpPr>
        <p:spPr>
          <a:xfrm>
            <a:off x="678180" y="318516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r"/>
            <a:r>
              <a:rPr lang="en-US" sz="1250" dirty="0" smtClean="0"/>
              <a:t>Async tasks, socket polling, </a:t>
            </a:r>
            <a:r>
              <a:rPr lang="en-US" sz="1250" dirty="0" err="1" smtClean="0"/>
              <a:t>misc</a:t>
            </a:r>
            <a:r>
              <a:rPr lang="en-US" sz="1250" dirty="0" smtClean="0"/>
              <a:t>: 10-30% with bursts of 100% utilization</a:t>
            </a:r>
            <a:endParaRPr lang="en-US" sz="1250" dirty="0"/>
          </a:p>
        </p:txBody>
      </p:sp>
      <p:sp>
        <p:nvSpPr>
          <p:cNvPr id="17" name="Rectangle 16"/>
          <p:cNvSpPr/>
          <p:nvPr/>
        </p:nvSpPr>
        <p:spPr>
          <a:xfrm>
            <a:off x="678180" y="9296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0</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19" name="Rectangle 18"/>
          <p:cNvSpPr/>
          <p:nvPr/>
        </p:nvSpPr>
        <p:spPr>
          <a:xfrm>
            <a:off x="678180" y="13106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1</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0" name="Rectangle 19"/>
          <p:cNvSpPr/>
          <p:nvPr/>
        </p:nvSpPr>
        <p:spPr>
          <a:xfrm>
            <a:off x="678180" y="183642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2</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1" name="Rectangle 20"/>
          <p:cNvSpPr/>
          <p:nvPr/>
        </p:nvSpPr>
        <p:spPr>
          <a:xfrm>
            <a:off x="678180" y="22250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3</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2" name="Rectangle 21"/>
          <p:cNvSpPr/>
          <p:nvPr/>
        </p:nvSpPr>
        <p:spPr>
          <a:xfrm>
            <a:off x="678180" y="278130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4</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3" name="Rectangle 22"/>
          <p:cNvSpPr/>
          <p:nvPr/>
        </p:nvSpPr>
        <p:spPr>
          <a:xfrm>
            <a:off x="678180" y="318516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5</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18" name="Rectangle 17"/>
          <p:cNvSpPr/>
          <p:nvPr/>
        </p:nvSpPr>
        <p:spPr>
          <a:xfrm>
            <a:off x="1447800" y="929640"/>
            <a:ext cx="5250180" cy="381000"/>
          </a:xfrm>
          <a:prstGeom prst="rect">
            <a:avLst/>
          </a:prstGeom>
          <a:gradFill>
            <a:gsLst>
              <a:gs pos="0">
                <a:schemeClr val="accent1">
                  <a:tint val="100000"/>
                  <a:shade val="100000"/>
                  <a:satMod val="130000"/>
                  <a:alpha val="46000"/>
                </a:schemeClr>
              </a:gs>
              <a:gs pos="100000">
                <a:schemeClr val="accent1">
                  <a:tint val="50000"/>
                  <a:shade val="100000"/>
                  <a:satMod val="350000"/>
                  <a:alpha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p:cNvSpPr/>
          <p:nvPr/>
        </p:nvSpPr>
        <p:spPr>
          <a:xfrm>
            <a:off x="1447800" y="1295400"/>
            <a:ext cx="1295400" cy="381000"/>
          </a:xfrm>
          <a:prstGeom prst="rect">
            <a:avLst/>
          </a:prstGeom>
          <a:gradFill>
            <a:gsLst>
              <a:gs pos="0">
                <a:schemeClr val="accent1">
                  <a:tint val="100000"/>
                  <a:shade val="100000"/>
                  <a:satMod val="130000"/>
                  <a:alpha val="46000"/>
                </a:schemeClr>
              </a:gs>
              <a:gs pos="100000">
                <a:schemeClr val="accent1">
                  <a:tint val="50000"/>
                  <a:shade val="100000"/>
                  <a:satMod val="350000"/>
                  <a:alpha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p:cNvSpPr/>
          <p:nvPr/>
        </p:nvSpPr>
        <p:spPr>
          <a:xfrm>
            <a:off x="1447800" y="1318260"/>
            <a:ext cx="525018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26" name="Rectangle 25"/>
          <p:cNvSpPr/>
          <p:nvPr/>
        </p:nvSpPr>
        <p:spPr>
          <a:xfrm>
            <a:off x="1447800" y="1851660"/>
            <a:ext cx="5250180" cy="381000"/>
          </a:xfrm>
          <a:prstGeom prst="rect">
            <a:avLst/>
          </a:prstGeom>
          <a:gradFill>
            <a:gsLst>
              <a:gs pos="0">
                <a:schemeClr val="accent1">
                  <a:tint val="100000"/>
                  <a:shade val="100000"/>
                  <a:satMod val="130000"/>
                  <a:alpha val="46000"/>
                </a:schemeClr>
              </a:gs>
              <a:gs pos="100000">
                <a:schemeClr val="accent1">
                  <a:tint val="50000"/>
                  <a:shade val="100000"/>
                  <a:satMod val="350000"/>
                  <a:alpha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Rectangle 29"/>
          <p:cNvSpPr/>
          <p:nvPr/>
        </p:nvSpPr>
        <p:spPr>
          <a:xfrm>
            <a:off x="1447800" y="224028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1" name="Rectangle 30"/>
          <p:cNvSpPr/>
          <p:nvPr/>
        </p:nvSpPr>
        <p:spPr>
          <a:xfrm>
            <a:off x="1447800" y="278892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2" name="Rectangle 31"/>
          <p:cNvSpPr/>
          <p:nvPr/>
        </p:nvSpPr>
        <p:spPr>
          <a:xfrm>
            <a:off x="1447800" y="318516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3" name="Rectangle 32"/>
          <p:cNvSpPr/>
          <p:nvPr/>
        </p:nvSpPr>
        <p:spPr>
          <a:xfrm>
            <a:off x="1447800" y="929640"/>
            <a:ext cx="152400" cy="3810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34" name="Rectangle 33"/>
          <p:cNvSpPr/>
          <p:nvPr/>
        </p:nvSpPr>
        <p:spPr>
          <a:xfrm>
            <a:off x="1600200" y="929640"/>
            <a:ext cx="3810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5" name="Rectangle 34"/>
          <p:cNvSpPr/>
          <p:nvPr/>
        </p:nvSpPr>
        <p:spPr>
          <a:xfrm>
            <a:off x="1981200" y="929640"/>
            <a:ext cx="1524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6" name="Rectangle 35"/>
          <p:cNvSpPr/>
          <p:nvPr/>
        </p:nvSpPr>
        <p:spPr>
          <a:xfrm>
            <a:off x="2141220" y="929640"/>
            <a:ext cx="155448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7" name="Rectangle 36"/>
          <p:cNvSpPr/>
          <p:nvPr/>
        </p:nvSpPr>
        <p:spPr>
          <a:xfrm>
            <a:off x="4231766" y="929640"/>
            <a:ext cx="568833" cy="38100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sz="700" b="1" dirty="0">
              <a:solidFill>
                <a:srgbClr val="DDDDDD"/>
              </a:solidFill>
            </a:endParaRPr>
          </a:p>
        </p:txBody>
      </p:sp>
      <p:sp>
        <p:nvSpPr>
          <p:cNvPr id="38" name="Rectangle 37"/>
          <p:cNvSpPr/>
          <p:nvPr/>
        </p:nvSpPr>
        <p:spPr>
          <a:xfrm>
            <a:off x="4800600" y="929640"/>
            <a:ext cx="8382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9" name="Rectangle 38"/>
          <p:cNvSpPr/>
          <p:nvPr/>
        </p:nvSpPr>
        <p:spPr>
          <a:xfrm>
            <a:off x="5638800" y="929640"/>
            <a:ext cx="1524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41" name="Rectangle 40"/>
          <p:cNvSpPr/>
          <p:nvPr/>
        </p:nvSpPr>
        <p:spPr>
          <a:xfrm>
            <a:off x="6240780" y="929640"/>
            <a:ext cx="4572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42" name="Rectangle 41"/>
          <p:cNvSpPr/>
          <p:nvPr/>
        </p:nvSpPr>
        <p:spPr>
          <a:xfrm>
            <a:off x="1447800" y="185166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43" name="Rectangle 42"/>
          <p:cNvSpPr/>
          <p:nvPr/>
        </p:nvSpPr>
        <p:spPr>
          <a:xfrm>
            <a:off x="5791200" y="929640"/>
            <a:ext cx="4572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40" name="Rectangle 39"/>
          <p:cNvSpPr/>
          <p:nvPr/>
        </p:nvSpPr>
        <p:spPr>
          <a:xfrm>
            <a:off x="1607820" y="929640"/>
            <a:ext cx="381000" cy="3810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solidFill>
                <a:srgbClr val="DDDDDD"/>
              </a:solidFill>
            </a:endParaRPr>
          </a:p>
        </p:txBody>
      </p:sp>
      <p:sp>
        <p:nvSpPr>
          <p:cNvPr id="44" name="Rectangle 43"/>
          <p:cNvSpPr/>
          <p:nvPr/>
        </p:nvSpPr>
        <p:spPr>
          <a:xfrm>
            <a:off x="1988820" y="929640"/>
            <a:ext cx="152400" cy="381000"/>
          </a:xfrm>
          <a:prstGeom prst="rect">
            <a:avLst/>
          </a:prstGeom>
          <a:solidFill>
            <a:schemeClr val="bg2">
              <a:lumMod val="75000"/>
              <a:lumOff val="2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46" name="Rectangle 45"/>
          <p:cNvSpPr/>
          <p:nvPr/>
        </p:nvSpPr>
        <p:spPr>
          <a:xfrm>
            <a:off x="2125980" y="929640"/>
            <a:ext cx="762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dirty="0">
              <a:solidFill>
                <a:srgbClr val="DDDDDD"/>
              </a:solidFill>
            </a:endParaRPr>
          </a:p>
        </p:txBody>
      </p:sp>
      <p:sp>
        <p:nvSpPr>
          <p:cNvPr id="45" name="Rectangle 44"/>
          <p:cNvSpPr/>
          <p:nvPr/>
        </p:nvSpPr>
        <p:spPr>
          <a:xfrm>
            <a:off x="2217420" y="944880"/>
            <a:ext cx="1855470" cy="350520"/>
          </a:xfrm>
          <a:prstGeom prst="rect">
            <a:avLst/>
          </a:prstGeom>
          <a:solidFill>
            <a:srgbClr val="FFC000"/>
          </a:solidFill>
          <a:ln>
            <a:solidFill>
              <a:srgbClr val="FFFF00"/>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100" dirty="0" smtClean="0">
                <a:solidFill>
                  <a:schemeClr val="bg2"/>
                </a:solidFill>
              </a:rPr>
              <a:t>Object Update/Move</a:t>
            </a:r>
            <a:endParaRPr lang="en-US" sz="1100" dirty="0">
              <a:solidFill>
                <a:schemeClr val="bg2"/>
              </a:solidFill>
            </a:endParaRPr>
          </a:p>
        </p:txBody>
      </p:sp>
      <p:sp>
        <p:nvSpPr>
          <p:cNvPr id="48" name="Rectangle 47"/>
          <p:cNvSpPr/>
          <p:nvPr/>
        </p:nvSpPr>
        <p:spPr>
          <a:xfrm>
            <a:off x="2206752" y="1325880"/>
            <a:ext cx="711708" cy="381000"/>
          </a:xfrm>
          <a:prstGeom prst="rect">
            <a:avLst/>
          </a:prstGeom>
          <a:solidFill>
            <a:srgbClr val="BE8CE4"/>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49" name="Rectangle 48"/>
          <p:cNvSpPr/>
          <p:nvPr/>
        </p:nvSpPr>
        <p:spPr>
          <a:xfrm>
            <a:off x="2230755" y="1836420"/>
            <a:ext cx="588645" cy="381000"/>
          </a:xfrm>
          <a:prstGeom prst="rect">
            <a:avLst/>
          </a:prstGeom>
          <a:solidFill>
            <a:srgbClr val="BE8CE4"/>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50" name="Rectangle 49"/>
          <p:cNvSpPr/>
          <p:nvPr/>
        </p:nvSpPr>
        <p:spPr>
          <a:xfrm>
            <a:off x="2229612" y="2788920"/>
            <a:ext cx="688848" cy="381000"/>
          </a:xfrm>
          <a:prstGeom prst="rect">
            <a:avLst/>
          </a:prstGeom>
          <a:solidFill>
            <a:srgbClr val="BE8CE4"/>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47" name="Rectangle 46"/>
          <p:cNvSpPr/>
          <p:nvPr/>
        </p:nvSpPr>
        <p:spPr>
          <a:xfrm>
            <a:off x="2971419" y="1325880"/>
            <a:ext cx="2286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1" name="Rectangle 50"/>
          <p:cNvSpPr/>
          <p:nvPr/>
        </p:nvSpPr>
        <p:spPr>
          <a:xfrm>
            <a:off x="3314319" y="132588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2" name="Rectangle 51"/>
          <p:cNvSpPr/>
          <p:nvPr/>
        </p:nvSpPr>
        <p:spPr>
          <a:xfrm>
            <a:off x="3505962" y="132588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3" name="Rectangle 52"/>
          <p:cNvSpPr/>
          <p:nvPr/>
        </p:nvSpPr>
        <p:spPr>
          <a:xfrm>
            <a:off x="3818001" y="131064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4" name="Rectangle 53"/>
          <p:cNvSpPr/>
          <p:nvPr/>
        </p:nvSpPr>
        <p:spPr>
          <a:xfrm>
            <a:off x="2952750" y="2796540"/>
            <a:ext cx="2286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5" name="Rectangle 54"/>
          <p:cNvSpPr/>
          <p:nvPr/>
        </p:nvSpPr>
        <p:spPr>
          <a:xfrm>
            <a:off x="3219069" y="279654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6" name="Rectangle 55"/>
          <p:cNvSpPr/>
          <p:nvPr/>
        </p:nvSpPr>
        <p:spPr>
          <a:xfrm>
            <a:off x="3483864" y="279654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7" name="Rectangle 56"/>
          <p:cNvSpPr/>
          <p:nvPr/>
        </p:nvSpPr>
        <p:spPr>
          <a:xfrm>
            <a:off x="3688080" y="279654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8" name="Rectangle 57"/>
          <p:cNvSpPr/>
          <p:nvPr/>
        </p:nvSpPr>
        <p:spPr>
          <a:xfrm>
            <a:off x="2916555" y="1844040"/>
            <a:ext cx="2286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9" name="Rectangle 58"/>
          <p:cNvSpPr/>
          <p:nvPr/>
        </p:nvSpPr>
        <p:spPr>
          <a:xfrm>
            <a:off x="3182874" y="184404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64" name="Rectangle 63"/>
          <p:cNvSpPr/>
          <p:nvPr/>
        </p:nvSpPr>
        <p:spPr>
          <a:xfrm>
            <a:off x="3573780" y="184404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65" name="Rectangle 64"/>
          <p:cNvSpPr/>
          <p:nvPr/>
        </p:nvSpPr>
        <p:spPr>
          <a:xfrm>
            <a:off x="3777996" y="184404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61" name="Rectangle 60"/>
          <p:cNvSpPr/>
          <p:nvPr/>
        </p:nvSpPr>
        <p:spPr>
          <a:xfrm>
            <a:off x="3205353" y="1325880"/>
            <a:ext cx="114300"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62" name="Rectangle 61"/>
          <p:cNvSpPr/>
          <p:nvPr/>
        </p:nvSpPr>
        <p:spPr>
          <a:xfrm>
            <a:off x="3396996" y="1325880"/>
            <a:ext cx="114300"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63" name="Rectangle 62"/>
          <p:cNvSpPr/>
          <p:nvPr/>
        </p:nvSpPr>
        <p:spPr>
          <a:xfrm>
            <a:off x="3709035" y="1310640"/>
            <a:ext cx="114300"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66" name="Rectangle 65"/>
          <p:cNvSpPr/>
          <p:nvPr/>
        </p:nvSpPr>
        <p:spPr>
          <a:xfrm>
            <a:off x="3619119" y="1325880"/>
            <a:ext cx="114300"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67" name="Rectangle 66"/>
          <p:cNvSpPr/>
          <p:nvPr/>
        </p:nvSpPr>
        <p:spPr>
          <a:xfrm>
            <a:off x="3676269" y="1851660"/>
            <a:ext cx="114300"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68" name="Rectangle 67"/>
          <p:cNvSpPr/>
          <p:nvPr/>
        </p:nvSpPr>
        <p:spPr>
          <a:xfrm>
            <a:off x="3297174" y="1844040"/>
            <a:ext cx="114300"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69" name="Rectangle 68"/>
          <p:cNvSpPr/>
          <p:nvPr/>
        </p:nvSpPr>
        <p:spPr>
          <a:xfrm>
            <a:off x="3401948" y="1844040"/>
            <a:ext cx="171831"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70" name="Rectangle 69"/>
          <p:cNvSpPr/>
          <p:nvPr/>
        </p:nvSpPr>
        <p:spPr>
          <a:xfrm>
            <a:off x="2819400" y="1844040"/>
            <a:ext cx="99060"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71" name="Rectangle 70"/>
          <p:cNvSpPr/>
          <p:nvPr/>
        </p:nvSpPr>
        <p:spPr>
          <a:xfrm>
            <a:off x="3324605" y="2785872"/>
            <a:ext cx="163257"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72" name="Rectangle 71"/>
          <p:cNvSpPr/>
          <p:nvPr/>
        </p:nvSpPr>
        <p:spPr>
          <a:xfrm>
            <a:off x="3172206" y="2796540"/>
            <a:ext cx="57150"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73" name="Rectangle 72"/>
          <p:cNvSpPr/>
          <p:nvPr/>
        </p:nvSpPr>
        <p:spPr>
          <a:xfrm>
            <a:off x="3598164" y="2804160"/>
            <a:ext cx="114300"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74" name="Rectangle 73"/>
          <p:cNvSpPr/>
          <p:nvPr/>
        </p:nvSpPr>
        <p:spPr>
          <a:xfrm>
            <a:off x="3817239" y="2807208"/>
            <a:ext cx="114300"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76" name="Rectangle 75"/>
          <p:cNvSpPr/>
          <p:nvPr/>
        </p:nvSpPr>
        <p:spPr>
          <a:xfrm>
            <a:off x="4247388" y="1336548"/>
            <a:ext cx="318325" cy="381000"/>
          </a:xfrm>
          <a:prstGeom prst="rect">
            <a:avLst/>
          </a:prstGeom>
          <a:solidFill>
            <a:srgbClr val="E5D0F4"/>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77" name="Rectangle 76"/>
          <p:cNvSpPr/>
          <p:nvPr/>
        </p:nvSpPr>
        <p:spPr>
          <a:xfrm>
            <a:off x="4271391" y="1847088"/>
            <a:ext cx="217551" cy="381000"/>
          </a:xfrm>
          <a:prstGeom prst="rect">
            <a:avLst/>
          </a:prstGeom>
          <a:solidFill>
            <a:srgbClr val="E5D0F4"/>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78" name="Rectangle 77"/>
          <p:cNvSpPr/>
          <p:nvPr/>
        </p:nvSpPr>
        <p:spPr>
          <a:xfrm>
            <a:off x="4270248" y="2799588"/>
            <a:ext cx="295465" cy="381000"/>
          </a:xfrm>
          <a:prstGeom prst="rect">
            <a:avLst/>
          </a:prstGeom>
          <a:solidFill>
            <a:srgbClr val="E5D0F4"/>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81" name="Rectangle 80"/>
          <p:cNvSpPr/>
          <p:nvPr/>
        </p:nvSpPr>
        <p:spPr>
          <a:xfrm>
            <a:off x="4079367" y="926592"/>
            <a:ext cx="152400" cy="381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solidFill>
                <a:srgbClr val="DDDDDD"/>
              </a:solidFill>
            </a:endParaRPr>
          </a:p>
        </p:txBody>
      </p:sp>
      <p:sp>
        <p:nvSpPr>
          <p:cNvPr id="82" name="Rectangle 81"/>
          <p:cNvSpPr/>
          <p:nvPr/>
        </p:nvSpPr>
        <p:spPr>
          <a:xfrm>
            <a:off x="4764786" y="1341120"/>
            <a:ext cx="76200" cy="381000"/>
          </a:xfrm>
          <a:prstGeom prst="rect">
            <a:avLst/>
          </a:prstGeom>
          <a:solidFill>
            <a:schemeClr val="accent3"/>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83" name="Rectangle 82"/>
          <p:cNvSpPr/>
          <p:nvPr/>
        </p:nvSpPr>
        <p:spPr>
          <a:xfrm>
            <a:off x="4822698" y="1335024"/>
            <a:ext cx="76200" cy="381000"/>
          </a:xfrm>
          <a:prstGeom prst="rect">
            <a:avLst/>
          </a:prstGeom>
          <a:solidFill>
            <a:schemeClr val="accent3"/>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84" name="Rectangle 83"/>
          <p:cNvSpPr/>
          <p:nvPr/>
        </p:nvSpPr>
        <p:spPr>
          <a:xfrm>
            <a:off x="4911090" y="1335024"/>
            <a:ext cx="76200" cy="381000"/>
          </a:xfrm>
          <a:prstGeom prst="rect">
            <a:avLst/>
          </a:prstGeom>
          <a:solidFill>
            <a:schemeClr val="accent3"/>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85" name="Rectangle 84"/>
          <p:cNvSpPr/>
          <p:nvPr/>
        </p:nvSpPr>
        <p:spPr>
          <a:xfrm>
            <a:off x="5022342" y="1335024"/>
            <a:ext cx="160020" cy="381000"/>
          </a:xfrm>
          <a:prstGeom prst="rect">
            <a:avLst/>
          </a:prstGeom>
          <a:solidFill>
            <a:schemeClr val="accent3"/>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86" name="Rectangle 85"/>
          <p:cNvSpPr/>
          <p:nvPr/>
        </p:nvSpPr>
        <p:spPr>
          <a:xfrm>
            <a:off x="4593336" y="1341120"/>
            <a:ext cx="160020" cy="381000"/>
          </a:xfrm>
          <a:prstGeom prst="rect">
            <a:avLst/>
          </a:prstGeom>
          <a:solidFill>
            <a:schemeClr val="accent3"/>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87" name="Rectangle 86"/>
          <p:cNvSpPr/>
          <p:nvPr/>
        </p:nvSpPr>
        <p:spPr>
          <a:xfrm>
            <a:off x="4742688" y="1851660"/>
            <a:ext cx="76200" cy="381000"/>
          </a:xfrm>
          <a:prstGeom prst="rect">
            <a:avLst/>
          </a:prstGeom>
          <a:solidFill>
            <a:schemeClr val="accent3"/>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88" name="Rectangle 87"/>
          <p:cNvSpPr/>
          <p:nvPr/>
        </p:nvSpPr>
        <p:spPr>
          <a:xfrm>
            <a:off x="4843272" y="1845564"/>
            <a:ext cx="105918" cy="381000"/>
          </a:xfrm>
          <a:prstGeom prst="rect">
            <a:avLst/>
          </a:prstGeom>
          <a:solidFill>
            <a:schemeClr val="accent3"/>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89" name="Rectangle 88"/>
          <p:cNvSpPr/>
          <p:nvPr/>
        </p:nvSpPr>
        <p:spPr>
          <a:xfrm>
            <a:off x="5157216" y="1845564"/>
            <a:ext cx="76200" cy="381000"/>
          </a:xfrm>
          <a:prstGeom prst="rect">
            <a:avLst/>
          </a:prstGeom>
          <a:solidFill>
            <a:schemeClr val="accent3"/>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90" name="Rectangle 89"/>
          <p:cNvSpPr/>
          <p:nvPr/>
        </p:nvSpPr>
        <p:spPr>
          <a:xfrm>
            <a:off x="4981956" y="1845564"/>
            <a:ext cx="160020" cy="381000"/>
          </a:xfrm>
          <a:prstGeom prst="rect">
            <a:avLst/>
          </a:prstGeom>
          <a:solidFill>
            <a:schemeClr val="accent3"/>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91" name="Rectangle 90"/>
          <p:cNvSpPr/>
          <p:nvPr/>
        </p:nvSpPr>
        <p:spPr>
          <a:xfrm>
            <a:off x="4559046" y="1851660"/>
            <a:ext cx="160020" cy="381000"/>
          </a:xfrm>
          <a:prstGeom prst="rect">
            <a:avLst/>
          </a:prstGeom>
          <a:solidFill>
            <a:schemeClr val="accent3"/>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92" name="Rectangle 91"/>
          <p:cNvSpPr/>
          <p:nvPr/>
        </p:nvSpPr>
        <p:spPr>
          <a:xfrm>
            <a:off x="4818126" y="2802636"/>
            <a:ext cx="76200" cy="381000"/>
          </a:xfrm>
          <a:prstGeom prst="rect">
            <a:avLst/>
          </a:prstGeom>
          <a:solidFill>
            <a:schemeClr val="accent3"/>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93" name="Rectangle 92"/>
          <p:cNvSpPr/>
          <p:nvPr/>
        </p:nvSpPr>
        <p:spPr>
          <a:xfrm>
            <a:off x="4936998" y="2802636"/>
            <a:ext cx="76200" cy="381000"/>
          </a:xfrm>
          <a:prstGeom prst="rect">
            <a:avLst/>
          </a:prstGeom>
          <a:solidFill>
            <a:schemeClr val="accent3"/>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94" name="Rectangle 93"/>
          <p:cNvSpPr/>
          <p:nvPr/>
        </p:nvSpPr>
        <p:spPr>
          <a:xfrm>
            <a:off x="5013198" y="2802636"/>
            <a:ext cx="76200" cy="381000"/>
          </a:xfrm>
          <a:prstGeom prst="rect">
            <a:avLst/>
          </a:prstGeom>
          <a:solidFill>
            <a:schemeClr val="accent3"/>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95" name="Rectangle 94"/>
          <p:cNvSpPr/>
          <p:nvPr/>
        </p:nvSpPr>
        <p:spPr>
          <a:xfrm>
            <a:off x="5081778" y="2802636"/>
            <a:ext cx="160020" cy="381000"/>
          </a:xfrm>
          <a:prstGeom prst="rect">
            <a:avLst/>
          </a:prstGeom>
          <a:solidFill>
            <a:schemeClr val="accent3"/>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96" name="Rectangle 95"/>
          <p:cNvSpPr/>
          <p:nvPr/>
        </p:nvSpPr>
        <p:spPr>
          <a:xfrm>
            <a:off x="4628388" y="2802636"/>
            <a:ext cx="160020" cy="381000"/>
          </a:xfrm>
          <a:prstGeom prst="rect">
            <a:avLst/>
          </a:prstGeom>
          <a:solidFill>
            <a:schemeClr val="accent3"/>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75" name="Rectangle 74"/>
          <p:cNvSpPr/>
          <p:nvPr/>
        </p:nvSpPr>
        <p:spPr>
          <a:xfrm>
            <a:off x="457200" y="1325880"/>
            <a:ext cx="6477000" cy="2484120"/>
          </a:xfrm>
          <a:prstGeom prst="rect">
            <a:avLst/>
          </a:prstGeom>
          <a:solidFill>
            <a:srgbClr val="E4E4E4">
              <a:alpha val="75000"/>
            </a:srgb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6" name="Rectangle 145"/>
          <p:cNvSpPr/>
          <p:nvPr/>
        </p:nvSpPr>
        <p:spPr>
          <a:xfrm>
            <a:off x="6240780" y="929640"/>
            <a:ext cx="457200" cy="381000"/>
          </a:xfrm>
          <a:prstGeom prst="rect">
            <a:avLst/>
          </a:prstGeom>
          <a:gradFill flip="none" rotWithShape="1">
            <a:gsLst>
              <a:gs pos="0">
                <a:srgbClr val="7030A0"/>
              </a:gs>
              <a:gs pos="50000">
                <a:srgbClr val="7030A0">
                  <a:shade val="67500"/>
                  <a:satMod val="115000"/>
                </a:srgbClr>
              </a:gs>
              <a:gs pos="100000">
                <a:srgbClr val="BE8CE4"/>
              </a:gs>
            </a:gsLst>
            <a:lin ang="16200000" scaled="1"/>
            <a:tileRec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solidFill>
                <a:srgbClr val="DDDDDD"/>
              </a:solidFill>
            </a:endParaRPr>
          </a:p>
        </p:txBody>
      </p:sp>
      <p:sp>
        <p:nvSpPr>
          <p:cNvPr id="147" name="Rectangle 146"/>
          <p:cNvSpPr/>
          <p:nvPr/>
        </p:nvSpPr>
        <p:spPr>
          <a:xfrm>
            <a:off x="5791200" y="929640"/>
            <a:ext cx="457200" cy="3810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solidFill>
                <a:srgbClr val="DDDDDD"/>
              </a:solidFill>
            </a:endParaRPr>
          </a:p>
        </p:txBody>
      </p:sp>
      <p:sp>
        <p:nvSpPr>
          <p:cNvPr id="150" name="Rectangle 149"/>
          <p:cNvSpPr/>
          <p:nvPr/>
        </p:nvSpPr>
        <p:spPr>
          <a:xfrm>
            <a:off x="6073902" y="1339596"/>
            <a:ext cx="76200" cy="381000"/>
          </a:xfrm>
          <a:prstGeom prst="rect">
            <a:avLst/>
          </a:prstGeom>
          <a:solidFill>
            <a:srgbClr val="FF7979"/>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151" name="Rectangle 150"/>
          <p:cNvSpPr/>
          <p:nvPr/>
        </p:nvSpPr>
        <p:spPr>
          <a:xfrm>
            <a:off x="6178296" y="1339596"/>
            <a:ext cx="76200" cy="381000"/>
          </a:xfrm>
          <a:prstGeom prst="rect">
            <a:avLst/>
          </a:prstGeom>
          <a:solidFill>
            <a:srgbClr val="FF7979"/>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152" name="Rectangle 151"/>
          <p:cNvSpPr/>
          <p:nvPr/>
        </p:nvSpPr>
        <p:spPr>
          <a:xfrm>
            <a:off x="5916168" y="1345692"/>
            <a:ext cx="160020" cy="381000"/>
          </a:xfrm>
          <a:prstGeom prst="rect">
            <a:avLst/>
          </a:prstGeom>
          <a:solidFill>
            <a:srgbClr val="FF7979"/>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153" name="Rectangle 152"/>
          <p:cNvSpPr/>
          <p:nvPr/>
        </p:nvSpPr>
        <p:spPr>
          <a:xfrm>
            <a:off x="5943600" y="1856232"/>
            <a:ext cx="76200" cy="381000"/>
          </a:xfrm>
          <a:prstGeom prst="rect">
            <a:avLst/>
          </a:prstGeom>
          <a:solidFill>
            <a:srgbClr val="FF7979"/>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154" name="Rectangle 153"/>
          <p:cNvSpPr/>
          <p:nvPr/>
        </p:nvSpPr>
        <p:spPr>
          <a:xfrm>
            <a:off x="6044184" y="1850136"/>
            <a:ext cx="105918" cy="381000"/>
          </a:xfrm>
          <a:prstGeom prst="rect">
            <a:avLst/>
          </a:prstGeom>
          <a:solidFill>
            <a:srgbClr val="FF7979"/>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155" name="Rectangle 154"/>
          <p:cNvSpPr/>
          <p:nvPr/>
        </p:nvSpPr>
        <p:spPr>
          <a:xfrm>
            <a:off x="6184392" y="1850136"/>
            <a:ext cx="76200" cy="381000"/>
          </a:xfrm>
          <a:prstGeom prst="rect">
            <a:avLst/>
          </a:prstGeom>
          <a:solidFill>
            <a:srgbClr val="FF7979"/>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156" name="Rectangle 155"/>
          <p:cNvSpPr/>
          <p:nvPr/>
        </p:nvSpPr>
        <p:spPr>
          <a:xfrm>
            <a:off x="6140958" y="2807208"/>
            <a:ext cx="76200" cy="381000"/>
          </a:xfrm>
          <a:prstGeom prst="rect">
            <a:avLst/>
          </a:prstGeom>
          <a:solidFill>
            <a:srgbClr val="FF7979"/>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157" name="Rectangle 156"/>
          <p:cNvSpPr/>
          <p:nvPr/>
        </p:nvSpPr>
        <p:spPr>
          <a:xfrm>
            <a:off x="6238494" y="2807208"/>
            <a:ext cx="76200" cy="381000"/>
          </a:xfrm>
          <a:prstGeom prst="rect">
            <a:avLst/>
          </a:prstGeom>
          <a:solidFill>
            <a:srgbClr val="FF7979"/>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158" name="Rectangle 157"/>
          <p:cNvSpPr/>
          <p:nvPr/>
        </p:nvSpPr>
        <p:spPr>
          <a:xfrm>
            <a:off x="5951220" y="2807208"/>
            <a:ext cx="160020" cy="381000"/>
          </a:xfrm>
          <a:prstGeom prst="rect">
            <a:avLst/>
          </a:prstGeom>
          <a:solidFill>
            <a:srgbClr val="FF7979"/>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159" name="Left Brace 158"/>
          <p:cNvSpPr/>
          <p:nvPr/>
        </p:nvSpPr>
        <p:spPr>
          <a:xfrm>
            <a:off x="5562600" y="1447800"/>
            <a:ext cx="274320" cy="172212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0" name="Right Arrow Callout 159"/>
          <p:cNvSpPr/>
          <p:nvPr/>
        </p:nvSpPr>
        <p:spPr>
          <a:xfrm>
            <a:off x="2440305" y="2005584"/>
            <a:ext cx="3076194" cy="609600"/>
          </a:xfrm>
          <a:prstGeom prst="rightArrowCallout">
            <a:avLst>
              <a:gd name="adj1" fmla="val 7342"/>
              <a:gd name="adj2" fmla="val 8877"/>
              <a:gd name="adj3" fmla="val 15787"/>
              <a:gd name="adj4" fmla="val 8459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Execute final prepare jobs to finalize frame packet data</a:t>
            </a:r>
            <a:endParaRPr lang="en-US" sz="1200" dirty="0"/>
          </a:p>
        </p:txBody>
      </p:sp>
      <p:sp>
        <p:nvSpPr>
          <p:cNvPr id="161" name="Rectangle 160"/>
          <p:cNvSpPr/>
          <p:nvPr/>
        </p:nvSpPr>
        <p:spPr>
          <a:xfrm>
            <a:off x="4800600" y="929640"/>
            <a:ext cx="441198" cy="38100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500" b="1" dirty="0">
              <a:solidFill>
                <a:srgbClr val="000000"/>
              </a:solidFill>
            </a:endParaRPr>
          </a:p>
        </p:txBody>
      </p:sp>
      <p:sp>
        <p:nvSpPr>
          <p:cNvPr id="162" name="Rectangle 161"/>
          <p:cNvSpPr/>
          <p:nvPr/>
        </p:nvSpPr>
        <p:spPr>
          <a:xfrm>
            <a:off x="5241798" y="929640"/>
            <a:ext cx="549402" cy="381000"/>
          </a:xfrm>
          <a:prstGeom prst="rect">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600" b="1" dirty="0">
              <a:solidFill>
                <a:srgbClr val="DDDDDD"/>
              </a:solidFill>
            </a:endParaRPr>
          </a:p>
        </p:txBody>
      </p:sp>
    </p:spTree>
    <p:extLst>
      <p:ext uri="{BB962C8B-B14F-4D97-AF65-F5344CB8AC3E}">
        <p14:creationId xmlns:p14="http://schemas.microsoft.com/office/powerpoint/2010/main" val="1205873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An Improved Game Loop</a:t>
            </a:r>
            <a:endParaRPr lang="en-US" dirty="0">
              <a:solidFill>
                <a:srgbClr val="EAEAEA"/>
              </a:solidFill>
            </a:endParaRPr>
          </a:p>
        </p:txBody>
      </p:sp>
      <p:sp>
        <p:nvSpPr>
          <p:cNvPr id="3" name="Rectangle 2"/>
          <p:cNvSpPr/>
          <p:nvPr/>
        </p:nvSpPr>
        <p:spPr>
          <a:xfrm>
            <a:off x="457200" y="685800"/>
            <a:ext cx="6477000" cy="3124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678180" y="92964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Simulation loop: 75-100%</a:t>
            </a:r>
            <a:endParaRPr lang="en-US" dirty="0"/>
          </a:p>
        </p:txBody>
      </p:sp>
      <p:sp>
        <p:nvSpPr>
          <p:cNvPr id="12" name="Rectangle 11"/>
          <p:cNvSpPr/>
          <p:nvPr/>
        </p:nvSpPr>
        <p:spPr>
          <a:xfrm>
            <a:off x="678180" y="131064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Job kernel: 20-30%</a:t>
            </a:r>
            <a:endParaRPr lang="en-US" dirty="0"/>
          </a:p>
        </p:txBody>
      </p:sp>
      <p:sp>
        <p:nvSpPr>
          <p:cNvPr id="13" name="Rectangle 12"/>
          <p:cNvSpPr/>
          <p:nvPr/>
        </p:nvSpPr>
        <p:spPr>
          <a:xfrm>
            <a:off x="678180" y="185166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Render loop: 70-100%</a:t>
            </a:r>
            <a:endParaRPr lang="en-US" dirty="0"/>
          </a:p>
        </p:txBody>
      </p:sp>
      <p:sp>
        <p:nvSpPr>
          <p:cNvPr id="14" name="Rectangle 13"/>
          <p:cNvSpPr/>
          <p:nvPr/>
        </p:nvSpPr>
        <p:spPr>
          <a:xfrm>
            <a:off x="678180" y="223266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Audio loop: 50-80%</a:t>
            </a:r>
            <a:endParaRPr lang="en-US" dirty="0"/>
          </a:p>
        </p:txBody>
      </p:sp>
      <p:sp>
        <p:nvSpPr>
          <p:cNvPr id="15" name="Rectangle 14"/>
          <p:cNvSpPr/>
          <p:nvPr/>
        </p:nvSpPr>
        <p:spPr>
          <a:xfrm>
            <a:off x="678180" y="279654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Job kernel, debug logging: 20-30%</a:t>
            </a:r>
            <a:endParaRPr lang="en-US" dirty="0"/>
          </a:p>
        </p:txBody>
      </p:sp>
      <p:sp>
        <p:nvSpPr>
          <p:cNvPr id="16" name="Rectangle 15"/>
          <p:cNvSpPr/>
          <p:nvPr/>
        </p:nvSpPr>
        <p:spPr>
          <a:xfrm>
            <a:off x="678180" y="318516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r"/>
            <a:r>
              <a:rPr lang="en-US" sz="1250" dirty="0" smtClean="0"/>
              <a:t>Async tasks, socket polling, </a:t>
            </a:r>
            <a:r>
              <a:rPr lang="en-US" sz="1250" dirty="0" err="1" smtClean="0"/>
              <a:t>misc</a:t>
            </a:r>
            <a:r>
              <a:rPr lang="en-US" sz="1250" dirty="0" smtClean="0"/>
              <a:t>: 10-30% with bursts of 100% utilization</a:t>
            </a:r>
            <a:endParaRPr lang="en-US" sz="1250" dirty="0"/>
          </a:p>
        </p:txBody>
      </p:sp>
      <p:sp>
        <p:nvSpPr>
          <p:cNvPr id="17" name="Rectangle 16"/>
          <p:cNvSpPr/>
          <p:nvPr/>
        </p:nvSpPr>
        <p:spPr>
          <a:xfrm>
            <a:off x="678180" y="9296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0</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19" name="Rectangle 18"/>
          <p:cNvSpPr/>
          <p:nvPr/>
        </p:nvSpPr>
        <p:spPr>
          <a:xfrm>
            <a:off x="678180" y="13106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1</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0" name="Rectangle 19"/>
          <p:cNvSpPr/>
          <p:nvPr/>
        </p:nvSpPr>
        <p:spPr>
          <a:xfrm>
            <a:off x="678180" y="183642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2</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1" name="Rectangle 20"/>
          <p:cNvSpPr/>
          <p:nvPr/>
        </p:nvSpPr>
        <p:spPr>
          <a:xfrm>
            <a:off x="678180" y="22250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3</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2" name="Rectangle 21"/>
          <p:cNvSpPr/>
          <p:nvPr/>
        </p:nvSpPr>
        <p:spPr>
          <a:xfrm>
            <a:off x="678180" y="278130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4</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3" name="Rectangle 22"/>
          <p:cNvSpPr/>
          <p:nvPr/>
        </p:nvSpPr>
        <p:spPr>
          <a:xfrm>
            <a:off x="678180" y="318516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5</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18" name="Rectangle 17"/>
          <p:cNvSpPr/>
          <p:nvPr/>
        </p:nvSpPr>
        <p:spPr>
          <a:xfrm>
            <a:off x="1447800" y="929640"/>
            <a:ext cx="5250180" cy="381000"/>
          </a:xfrm>
          <a:prstGeom prst="rect">
            <a:avLst/>
          </a:prstGeom>
          <a:gradFill>
            <a:gsLst>
              <a:gs pos="0">
                <a:schemeClr val="accent1">
                  <a:tint val="100000"/>
                  <a:shade val="100000"/>
                  <a:satMod val="130000"/>
                  <a:alpha val="46000"/>
                </a:schemeClr>
              </a:gs>
              <a:gs pos="100000">
                <a:schemeClr val="accent1">
                  <a:tint val="50000"/>
                  <a:shade val="100000"/>
                  <a:satMod val="350000"/>
                  <a:alpha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p:cNvSpPr/>
          <p:nvPr/>
        </p:nvSpPr>
        <p:spPr>
          <a:xfrm>
            <a:off x="1447800" y="1295400"/>
            <a:ext cx="1295400" cy="381000"/>
          </a:xfrm>
          <a:prstGeom prst="rect">
            <a:avLst/>
          </a:prstGeom>
          <a:gradFill>
            <a:gsLst>
              <a:gs pos="0">
                <a:schemeClr val="accent1">
                  <a:tint val="100000"/>
                  <a:shade val="100000"/>
                  <a:satMod val="130000"/>
                  <a:alpha val="46000"/>
                </a:schemeClr>
              </a:gs>
              <a:gs pos="100000">
                <a:schemeClr val="accent1">
                  <a:tint val="50000"/>
                  <a:shade val="100000"/>
                  <a:satMod val="350000"/>
                  <a:alpha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p:cNvSpPr/>
          <p:nvPr/>
        </p:nvSpPr>
        <p:spPr>
          <a:xfrm>
            <a:off x="1447800" y="1318260"/>
            <a:ext cx="525018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26" name="Rectangle 25"/>
          <p:cNvSpPr/>
          <p:nvPr/>
        </p:nvSpPr>
        <p:spPr>
          <a:xfrm>
            <a:off x="1447800" y="1851660"/>
            <a:ext cx="5250180" cy="381000"/>
          </a:xfrm>
          <a:prstGeom prst="rect">
            <a:avLst/>
          </a:prstGeom>
          <a:gradFill>
            <a:gsLst>
              <a:gs pos="0">
                <a:schemeClr val="accent1">
                  <a:tint val="100000"/>
                  <a:shade val="100000"/>
                  <a:satMod val="130000"/>
                  <a:alpha val="46000"/>
                </a:schemeClr>
              </a:gs>
              <a:gs pos="100000">
                <a:schemeClr val="accent1">
                  <a:tint val="50000"/>
                  <a:shade val="100000"/>
                  <a:satMod val="350000"/>
                  <a:alpha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Rectangle 29"/>
          <p:cNvSpPr/>
          <p:nvPr/>
        </p:nvSpPr>
        <p:spPr>
          <a:xfrm>
            <a:off x="1447800" y="224028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1" name="Rectangle 30"/>
          <p:cNvSpPr/>
          <p:nvPr/>
        </p:nvSpPr>
        <p:spPr>
          <a:xfrm>
            <a:off x="1447800" y="278892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2" name="Rectangle 31"/>
          <p:cNvSpPr/>
          <p:nvPr/>
        </p:nvSpPr>
        <p:spPr>
          <a:xfrm>
            <a:off x="1447800" y="318516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3" name="Rectangle 32"/>
          <p:cNvSpPr/>
          <p:nvPr/>
        </p:nvSpPr>
        <p:spPr>
          <a:xfrm>
            <a:off x="1447800" y="929640"/>
            <a:ext cx="152400" cy="3810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34" name="Rectangle 33"/>
          <p:cNvSpPr/>
          <p:nvPr/>
        </p:nvSpPr>
        <p:spPr>
          <a:xfrm>
            <a:off x="1600200" y="929640"/>
            <a:ext cx="3810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5" name="Rectangle 34"/>
          <p:cNvSpPr/>
          <p:nvPr/>
        </p:nvSpPr>
        <p:spPr>
          <a:xfrm>
            <a:off x="1981200" y="929640"/>
            <a:ext cx="1524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6" name="Rectangle 35"/>
          <p:cNvSpPr/>
          <p:nvPr/>
        </p:nvSpPr>
        <p:spPr>
          <a:xfrm>
            <a:off x="2141220" y="929640"/>
            <a:ext cx="155448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7" name="Rectangle 36"/>
          <p:cNvSpPr/>
          <p:nvPr/>
        </p:nvSpPr>
        <p:spPr>
          <a:xfrm>
            <a:off x="4231766" y="929640"/>
            <a:ext cx="568833" cy="38100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sz="700" b="1" dirty="0">
              <a:solidFill>
                <a:srgbClr val="DDDDDD"/>
              </a:solidFill>
            </a:endParaRPr>
          </a:p>
        </p:txBody>
      </p:sp>
      <p:sp>
        <p:nvSpPr>
          <p:cNvPr id="38" name="Rectangle 37"/>
          <p:cNvSpPr/>
          <p:nvPr/>
        </p:nvSpPr>
        <p:spPr>
          <a:xfrm>
            <a:off x="4800600" y="929640"/>
            <a:ext cx="8382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9" name="Rectangle 38"/>
          <p:cNvSpPr/>
          <p:nvPr/>
        </p:nvSpPr>
        <p:spPr>
          <a:xfrm>
            <a:off x="5638800" y="929640"/>
            <a:ext cx="1524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41" name="Rectangle 40"/>
          <p:cNvSpPr/>
          <p:nvPr/>
        </p:nvSpPr>
        <p:spPr>
          <a:xfrm>
            <a:off x="6240780" y="929640"/>
            <a:ext cx="4572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42" name="Rectangle 41"/>
          <p:cNvSpPr/>
          <p:nvPr/>
        </p:nvSpPr>
        <p:spPr>
          <a:xfrm>
            <a:off x="1447800" y="185166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43" name="Rectangle 42"/>
          <p:cNvSpPr/>
          <p:nvPr/>
        </p:nvSpPr>
        <p:spPr>
          <a:xfrm>
            <a:off x="5791200" y="929640"/>
            <a:ext cx="4572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40" name="Rectangle 39"/>
          <p:cNvSpPr/>
          <p:nvPr/>
        </p:nvSpPr>
        <p:spPr>
          <a:xfrm>
            <a:off x="1607820" y="929640"/>
            <a:ext cx="381000" cy="3810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solidFill>
                <a:srgbClr val="DDDDDD"/>
              </a:solidFill>
            </a:endParaRPr>
          </a:p>
        </p:txBody>
      </p:sp>
      <p:sp>
        <p:nvSpPr>
          <p:cNvPr id="44" name="Rectangle 43"/>
          <p:cNvSpPr/>
          <p:nvPr/>
        </p:nvSpPr>
        <p:spPr>
          <a:xfrm>
            <a:off x="1988820" y="929640"/>
            <a:ext cx="152400" cy="381000"/>
          </a:xfrm>
          <a:prstGeom prst="rect">
            <a:avLst/>
          </a:prstGeom>
          <a:solidFill>
            <a:schemeClr val="bg2">
              <a:lumMod val="75000"/>
              <a:lumOff val="2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46" name="Rectangle 45"/>
          <p:cNvSpPr/>
          <p:nvPr/>
        </p:nvSpPr>
        <p:spPr>
          <a:xfrm>
            <a:off x="2125980" y="929640"/>
            <a:ext cx="762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dirty="0">
              <a:solidFill>
                <a:srgbClr val="DDDDDD"/>
              </a:solidFill>
            </a:endParaRPr>
          </a:p>
        </p:txBody>
      </p:sp>
      <p:sp>
        <p:nvSpPr>
          <p:cNvPr id="45" name="Rectangle 44"/>
          <p:cNvSpPr/>
          <p:nvPr/>
        </p:nvSpPr>
        <p:spPr>
          <a:xfrm>
            <a:off x="2217420" y="944880"/>
            <a:ext cx="1855470" cy="350520"/>
          </a:xfrm>
          <a:prstGeom prst="rect">
            <a:avLst/>
          </a:prstGeom>
          <a:solidFill>
            <a:srgbClr val="FFC000"/>
          </a:solidFill>
          <a:ln>
            <a:solidFill>
              <a:srgbClr val="FFFF00"/>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100" dirty="0" smtClean="0">
                <a:solidFill>
                  <a:schemeClr val="bg2"/>
                </a:solidFill>
              </a:rPr>
              <a:t>Object Update/Move</a:t>
            </a:r>
            <a:endParaRPr lang="en-US" sz="1100" dirty="0">
              <a:solidFill>
                <a:schemeClr val="bg2"/>
              </a:solidFill>
            </a:endParaRPr>
          </a:p>
        </p:txBody>
      </p:sp>
      <p:sp>
        <p:nvSpPr>
          <p:cNvPr id="48" name="Rectangle 47"/>
          <p:cNvSpPr/>
          <p:nvPr/>
        </p:nvSpPr>
        <p:spPr>
          <a:xfrm>
            <a:off x="2206752" y="1325880"/>
            <a:ext cx="711708" cy="381000"/>
          </a:xfrm>
          <a:prstGeom prst="rect">
            <a:avLst/>
          </a:prstGeom>
          <a:solidFill>
            <a:srgbClr val="BE8CE4"/>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49" name="Rectangle 48"/>
          <p:cNvSpPr/>
          <p:nvPr/>
        </p:nvSpPr>
        <p:spPr>
          <a:xfrm>
            <a:off x="2230755" y="1836420"/>
            <a:ext cx="588645" cy="381000"/>
          </a:xfrm>
          <a:prstGeom prst="rect">
            <a:avLst/>
          </a:prstGeom>
          <a:solidFill>
            <a:srgbClr val="BE8CE4"/>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50" name="Rectangle 49"/>
          <p:cNvSpPr/>
          <p:nvPr/>
        </p:nvSpPr>
        <p:spPr>
          <a:xfrm>
            <a:off x="2229612" y="2788920"/>
            <a:ext cx="688848" cy="381000"/>
          </a:xfrm>
          <a:prstGeom prst="rect">
            <a:avLst/>
          </a:prstGeom>
          <a:solidFill>
            <a:srgbClr val="BE8CE4"/>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47" name="Rectangle 46"/>
          <p:cNvSpPr/>
          <p:nvPr/>
        </p:nvSpPr>
        <p:spPr>
          <a:xfrm>
            <a:off x="2971419" y="1325880"/>
            <a:ext cx="2286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1" name="Rectangle 50"/>
          <p:cNvSpPr/>
          <p:nvPr/>
        </p:nvSpPr>
        <p:spPr>
          <a:xfrm>
            <a:off x="3314319" y="132588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2" name="Rectangle 51"/>
          <p:cNvSpPr/>
          <p:nvPr/>
        </p:nvSpPr>
        <p:spPr>
          <a:xfrm>
            <a:off x="3505962" y="132588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3" name="Rectangle 52"/>
          <p:cNvSpPr/>
          <p:nvPr/>
        </p:nvSpPr>
        <p:spPr>
          <a:xfrm>
            <a:off x="3818001" y="131064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4" name="Rectangle 53"/>
          <p:cNvSpPr/>
          <p:nvPr/>
        </p:nvSpPr>
        <p:spPr>
          <a:xfrm>
            <a:off x="2952750" y="2796540"/>
            <a:ext cx="2286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5" name="Rectangle 54"/>
          <p:cNvSpPr/>
          <p:nvPr/>
        </p:nvSpPr>
        <p:spPr>
          <a:xfrm>
            <a:off x="3219069" y="279654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6" name="Rectangle 55"/>
          <p:cNvSpPr/>
          <p:nvPr/>
        </p:nvSpPr>
        <p:spPr>
          <a:xfrm>
            <a:off x="3483864" y="279654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7" name="Rectangle 56"/>
          <p:cNvSpPr/>
          <p:nvPr/>
        </p:nvSpPr>
        <p:spPr>
          <a:xfrm>
            <a:off x="3688080" y="279654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8" name="Rectangle 57"/>
          <p:cNvSpPr/>
          <p:nvPr/>
        </p:nvSpPr>
        <p:spPr>
          <a:xfrm>
            <a:off x="2916555" y="1844040"/>
            <a:ext cx="2286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59" name="Rectangle 58"/>
          <p:cNvSpPr/>
          <p:nvPr/>
        </p:nvSpPr>
        <p:spPr>
          <a:xfrm>
            <a:off x="3182874" y="184404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64" name="Rectangle 63"/>
          <p:cNvSpPr/>
          <p:nvPr/>
        </p:nvSpPr>
        <p:spPr>
          <a:xfrm>
            <a:off x="3573780" y="184404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65" name="Rectangle 64"/>
          <p:cNvSpPr/>
          <p:nvPr/>
        </p:nvSpPr>
        <p:spPr>
          <a:xfrm>
            <a:off x="3777996" y="184404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61" name="Rectangle 60"/>
          <p:cNvSpPr/>
          <p:nvPr/>
        </p:nvSpPr>
        <p:spPr>
          <a:xfrm>
            <a:off x="3205353" y="1325880"/>
            <a:ext cx="114300"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62" name="Rectangle 61"/>
          <p:cNvSpPr/>
          <p:nvPr/>
        </p:nvSpPr>
        <p:spPr>
          <a:xfrm>
            <a:off x="3396996" y="1325880"/>
            <a:ext cx="114300"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63" name="Rectangle 62"/>
          <p:cNvSpPr/>
          <p:nvPr/>
        </p:nvSpPr>
        <p:spPr>
          <a:xfrm>
            <a:off x="3709035" y="1310640"/>
            <a:ext cx="114300"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66" name="Rectangle 65"/>
          <p:cNvSpPr/>
          <p:nvPr/>
        </p:nvSpPr>
        <p:spPr>
          <a:xfrm>
            <a:off x="3619119" y="1325880"/>
            <a:ext cx="114300"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67" name="Rectangle 66"/>
          <p:cNvSpPr/>
          <p:nvPr/>
        </p:nvSpPr>
        <p:spPr>
          <a:xfrm>
            <a:off x="3676269" y="1851660"/>
            <a:ext cx="114300"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68" name="Rectangle 67"/>
          <p:cNvSpPr/>
          <p:nvPr/>
        </p:nvSpPr>
        <p:spPr>
          <a:xfrm>
            <a:off x="3297174" y="1844040"/>
            <a:ext cx="114300"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69" name="Rectangle 68"/>
          <p:cNvSpPr/>
          <p:nvPr/>
        </p:nvSpPr>
        <p:spPr>
          <a:xfrm>
            <a:off x="3401948" y="1844040"/>
            <a:ext cx="171831"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70" name="Rectangle 69"/>
          <p:cNvSpPr/>
          <p:nvPr/>
        </p:nvSpPr>
        <p:spPr>
          <a:xfrm>
            <a:off x="2819400" y="1844040"/>
            <a:ext cx="99060"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71" name="Rectangle 70"/>
          <p:cNvSpPr/>
          <p:nvPr/>
        </p:nvSpPr>
        <p:spPr>
          <a:xfrm>
            <a:off x="3324605" y="2785872"/>
            <a:ext cx="163257"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72" name="Rectangle 71"/>
          <p:cNvSpPr/>
          <p:nvPr/>
        </p:nvSpPr>
        <p:spPr>
          <a:xfrm>
            <a:off x="3172206" y="2796540"/>
            <a:ext cx="57150"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73" name="Rectangle 72"/>
          <p:cNvSpPr/>
          <p:nvPr/>
        </p:nvSpPr>
        <p:spPr>
          <a:xfrm>
            <a:off x="3598164" y="2804160"/>
            <a:ext cx="114300"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74" name="Rectangle 73"/>
          <p:cNvSpPr/>
          <p:nvPr/>
        </p:nvSpPr>
        <p:spPr>
          <a:xfrm>
            <a:off x="3817239" y="2807208"/>
            <a:ext cx="114300" cy="381000"/>
          </a:xfrm>
          <a:prstGeom prst="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chemeClr val="bg2"/>
              </a:solidFill>
            </a:endParaRPr>
          </a:p>
        </p:txBody>
      </p:sp>
      <p:sp>
        <p:nvSpPr>
          <p:cNvPr id="76" name="Rectangle 75"/>
          <p:cNvSpPr/>
          <p:nvPr/>
        </p:nvSpPr>
        <p:spPr>
          <a:xfrm>
            <a:off x="4247388" y="1336548"/>
            <a:ext cx="318325" cy="381000"/>
          </a:xfrm>
          <a:prstGeom prst="rect">
            <a:avLst/>
          </a:prstGeom>
          <a:solidFill>
            <a:srgbClr val="E5D0F4"/>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77" name="Rectangle 76"/>
          <p:cNvSpPr/>
          <p:nvPr/>
        </p:nvSpPr>
        <p:spPr>
          <a:xfrm>
            <a:off x="4271391" y="1847088"/>
            <a:ext cx="217551" cy="381000"/>
          </a:xfrm>
          <a:prstGeom prst="rect">
            <a:avLst/>
          </a:prstGeom>
          <a:solidFill>
            <a:srgbClr val="E5D0F4"/>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78" name="Rectangle 77"/>
          <p:cNvSpPr/>
          <p:nvPr/>
        </p:nvSpPr>
        <p:spPr>
          <a:xfrm>
            <a:off x="4270248" y="2799588"/>
            <a:ext cx="295465" cy="381000"/>
          </a:xfrm>
          <a:prstGeom prst="rect">
            <a:avLst/>
          </a:prstGeom>
          <a:solidFill>
            <a:srgbClr val="E5D0F4"/>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81" name="Rectangle 80"/>
          <p:cNvSpPr/>
          <p:nvPr/>
        </p:nvSpPr>
        <p:spPr>
          <a:xfrm>
            <a:off x="4079367" y="926592"/>
            <a:ext cx="152400" cy="381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solidFill>
                <a:srgbClr val="DDDDDD"/>
              </a:solidFill>
            </a:endParaRPr>
          </a:p>
        </p:txBody>
      </p:sp>
      <p:sp>
        <p:nvSpPr>
          <p:cNvPr id="82" name="Rectangle 81"/>
          <p:cNvSpPr/>
          <p:nvPr/>
        </p:nvSpPr>
        <p:spPr>
          <a:xfrm>
            <a:off x="4764786" y="1341120"/>
            <a:ext cx="76200" cy="381000"/>
          </a:xfrm>
          <a:prstGeom prst="rect">
            <a:avLst/>
          </a:prstGeom>
          <a:solidFill>
            <a:schemeClr val="accent3"/>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83" name="Rectangle 82"/>
          <p:cNvSpPr/>
          <p:nvPr/>
        </p:nvSpPr>
        <p:spPr>
          <a:xfrm>
            <a:off x="4822698" y="1335024"/>
            <a:ext cx="76200" cy="381000"/>
          </a:xfrm>
          <a:prstGeom prst="rect">
            <a:avLst/>
          </a:prstGeom>
          <a:solidFill>
            <a:schemeClr val="accent3"/>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84" name="Rectangle 83"/>
          <p:cNvSpPr/>
          <p:nvPr/>
        </p:nvSpPr>
        <p:spPr>
          <a:xfrm>
            <a:off x="4911090" y="1335024"/>
            <a:ext cx="76200" cy="381000"/>
          </a:xfrm>
          <a:prstGeom prst="rect">
            <a:avLst/>
          </a:prstGeom>
          <a:solidFill>
            <a:schemeClr val="accent3"/>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85" name="Rectangle 84"/>
          <p:cNvSpPr/>
          <p:nvPr/>
        </p:nvSpPr>
        <p:spPr>
          <a:xfrm>
            <a:off x="5022342" y="1335024"/>
            <a:ext cx="160020" cy="381000"/>
          </a:xfrm>
          <a:prstGeom prst="rect">
            <a:avLst/>
          </a:prstGeom>
          <a:solidFill>
            <a:schemeClr val="accent3"/>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86" name="Rectangle 85"/>
          <p:cNvSpPr/>
          <p:nvPr/>
        </p:nvSpPr>
        <p:spPr>
          <a:xfrm>
            <a:off x="4593336" y="1341120"/>
            <a:ext cx="160020" cy="381000"/>
          </a:xfrm>
          <a:prstGeom prst="rect">
            <a:avLst/>
          </a:prstGeom>
          <a:solidFill>
            <a:schemeClr val="accent3"/>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87" name="Rectangle 86"/>
          <p:cNvSpPr/>
          <p:nvPr/>
        </p:nvSpPr>
        <p:spPr>
          <a:xfrm>
            <a:off x="4742688" y="1851660"/>
            <a:ext cx="76200" cy="381000"/>
          </a:xfrm>
          <a:prstGeom prst="rect">
            <a:avLst/>
          </a:prstGeom>
          <a:solidFill>
            <a:schemeClr val="accent3"/>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88" name="Rectangle 87"/>
          <p:cNvSpPr/>
          <p:nvPr/>
        </p:nvSpPr>
        <p:spPr>
          <a:xfrm>
            <a:off x="4843272" y="1845564"/>
            <a:ext cx="105918" cy="381000"/>
          </a:xfrm>
          <a:prstGeom prst="rect">
            <a:avLst/>
          </a:prstGeom>
          <a:solidFill>
            <a:schemeClr val="accent3"/>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89" name="Rectangle 88"/>
          <p:cNvSpPr/>
          <p:nvPr/>
        </p:nvSpPr>
        <p:spPr>
          <a:xfrm>
            <a:off x="5157216" y="1845564"/>
            <a:ext cx="76200" cy="381000"/>
          </a:xfrm>
          <a:prstGeom prst="rect">
            <a:avLst/>
          </a:prstGeom>
          <a:solidFill>
            <a:schemeClr val="accent3"/>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90" name="Rectangle 89"/>
          <p:cNvSpPr/>
          <p:nvPr/>
        </p:nvSpPr>
        <p:spPr>
          <a:xfrm>
            <a:off x="4981956" y="1845564"/>
            <a:ext cx="160020" cy="381000"/>
          </a:xfrm>
          <a:prstGeom prst="rect">
            <a:avLst/>
          </a:prstGeom>
          <a:solidFill>
            <a:schemeClr val="accent3"/>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91" name="Rectangle 90"/>
          <p:cNvSpPr/>
          <p:nvPr/>
        </p:nvSpPr>
        <p:spPr>
          <a:xfrm>
            <a:off x="4559046" y="1851660"/>
            <a:ext cx="160020" cy="381000"/>
          </a:xfrm>
          <a:prstGeom prst="rect">
            <a:avLst/>
          </a:prstGeom>
          <a:solidFill>
            <a:schemeClr val="accent3"/>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92" name="Rectangle 91"/>
          <p:cNvSpPr/>
          <p:nvPr/>
        </p:nvSpPr>
        <p:spPr>
          <a:xfrm>
            <a:off x="4818126" y="2802636"/>
            <a:ext cx="76200" cy="381000"/>
          </a:xfrm>
          <a:prstGeom prst="rect">
            <a:avLst/>
          </a:prstGeom>
          <a:solidFill>
            <a:schemeClr val="accent3"/>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93" name="Rectangle 92"/>
          <p:cNvSpPr/>
          <p:nvPr/>
        </p:nvSpPr>
        <p:spPr>
          <a:xfrm>
            <a:off x="4936998" y="2802636"/>
            <a:ext cx="76200" cy="381000"/>
          </a:xfrm>
          <a:prstGeom prst="rect">
            <a:avLst/>
          </a:prstGeom>
          <a:solidFill>
            <a:schemeClr val="accent3"/>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94" name="Rectangle 93"/>
          <p:cNvSpPr/>
          <p:nvPr/>
        </p:nvSpPr>
        <p:spPr>
          <a:xfrm>
            <a:off x="5013198" y="2802636"/>
            <a:ext cx="76200" cy="381000"/>
          </a:xfrm>
          <a:prstGeom prst="rect">
            <a:avLst/>
          </a:prstGeom>
          <a:solidFill>
            <a:schemeClr val="accent3"/>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95" name="Rectangle 94"/>
          <p:cNvSpPr/>
          <p:nvPr/>
        </p:nvSpPr>
        <p:spPr>
          <a:xfrm>
            <a:off x="5081778" y="2802636"/>
            <a:ext cx="160020" cy="381000"/>
          </a:xfrm>
          <a:prstGeom prst="rect">
            <a:avLst/>
          </a:prstGeom>
          <a:solidFill>
            <a:schemeClr val="accent3"/>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96" name="Rectangle 95"/>
          <p:cNvSpPr/>
          <p:nvPr/>
        </p:nvSpPr>
        <p:spPr>
          <a:xfrm>
            <a:off x="4628388" y="2802636"/>
            <a:ext cx="160020" cy="381000"/>
          </a:xfrm>
          <a:prstGeom prst="rect">
            <a:avLst/>
          </a:prstGeom>
          <a:solidFill>
            <a:schemeClr val="accent3"/>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146" name="Rectangle 145"/>
          <p:cNvSpPr/>
          <p:nvPr/>
        </p:nvSpPr>
        <p:spPr>
          <a:xfrm>
            <a:off x="6240780" y="929640"/>
            <a:ext cx="457200" cy="381000"/>
          </a:xfrm>
          <a:prstGeom prst="rect">
            <a:avLst/>
          </a:prstGeom>
          <a:gradFill flip="none" rotWithShape="1">
            <a:gsLst>
              <a:gs pos="0">
                <a:srgbClr val="7030A0"/>
              </a:gs>
              <a:gs pos="50000">
                <a:srgbClr val="7030A0">
                  <a:shade val="67500"/>
                  <a:satMod val="115000"/>
                </a:srgbClr>
              </a:gs>
              <a:gs pos="100000">
                <a:srgbClr val="BE8CE4"/>
              </a:gs>
            </a:gsLst>
            <a:lin ang="16200000" scaled="1"/>
            <a:tileRec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solidFill>
                <a:srgbClr val="DDDDDD"/>
              </a:solidFill>
            </a:endParaRPr>
          </a:p>
        </p:txBody>
      </p:sp>
      <p:sp>
        <p:nvSpPr>
          <p:cNvPr id="147" name="Rectangle 146"/>
          <p:cNvSpPr/>
          <p:nvPr/>
        </p:nvSpPr>
        <p:spPr>
          <a:xfrm>
            <a:off x="5791200" y="929640"/>
            <a:ext cx="457200" cy="3810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solidFill>
                <a:srgbClr val="DDDDDD"/>
              </a:solidFill>
            </a:endParaRPr>
          </a:p>
        </p:txBody>
      </p:sp>
      <p:sp>
        <p:nvSpPr>
          <p:cNvPr id="150" name="Rectangle 149"/>
          <p:cNvSpPr/>
          <p:nvPr/>
        </p:nvSpPr>
        <p:spPr>
          <a:xfrm>
            <a:off x="6073902" y="1339596"/>
            <a:ext cx="76200" cy="381000"/>
          </a:xfrm>
          <a:prstGeom prst="rect">
            <a:avLst/>
          </a:prstGeom>
          <a:solidFill>
            <a:srgbClr val="FF7979"/>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151" name="Rectangle 150"/>
          <p:cNvSpPr/>
          <p:nvPr/>
        </p:nvSpPr>
        <p:spPr>
          <a:xfrm>
            <a:off x="6178296" y="1339596"/>
            <a:ext cx="76200" cy="381000"/>
          </a:xfrm>
          <a:prstGeom prst="rect">
            <a:avLst/>
          </a:prstGeom>
          <a:solidFill>
            <a:srgbClr val="FF7979"/>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152" name="Rectangle 151"/>
          <p:cNvSpPr/>
          <p:nvPr/>
        </p:nvSpPr>
        <p:spPr>
          <a:xfrm>
            <a:off x="5916168" y="1345692"/>
            <a:ext cx="160020" cy="381000"/>
          </a:xfrm>
          <a:prstGeom prst="rect">
            <a:avLst/>
          </a:prstGeom>
          <a:solidFill>
            <a:srgbClr val="FF7979"/>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153" name="Rectangle 152"/>
          <p:cNvSpPr/>
          <p:nvPr/>
        </p:nvSpPr>
        <p:spPr>
          <a:xfrm>
            <a:off x="5943600" y="1856232"/>
            <a:ext cx="76200" cy="381000"/>
          </a:xfrm>
          <a:prstGeom prst="rect">
            <a:avLst/>
          </a:prstGeom>
          <a:solidFill>
            <a:srgbClr val="FF7979"/>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154" name="Rectangle 153"/>
          <p:cNvSpPr/>
          <p:nvPr/>
        </p:nvSpPr>
        <p:spPr>
          <a:xfrm>
            <a:off x="6044184" y="1850136"/>
            <a:ext cx="105918" cy="381000"/>
          </a:xfrm>
          <a:prstGeom prst="rect">
            <a:avLst/>
          </a:prstGeom>
          <a:solidFill>
            <a:srgbClr val="FF7979"/>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155" name="Rectangle 154"/>
          <p:cNvSpPr/>
          <p:nvPr/>
        </p:nvSpPr>
        <p:spPr>
          <a:xfrm>
            <a:off x="6184392" y="1850136"/>
            <a:ext cx="76200" cy="381000"/>
          </a:xfrm>
          <a:prstGeom prst="rect">
            <a:avLst/>
          </a:prstGeom>
          <a:solidFill>
            <a:srgbClr val="FF7979"/>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156" name="Rectangle 155"/>
          <p:cNvSpPr/>
          <p:nvPr/>
        </p:nvSpPr>
        <p:spPr>
          <a:xfrm>
            <a:off x="6140958" y="2807208"/>
            <a:ext cx="76200" cy="381000"/>
          </a:xfrm>
          <a:prstGeom prst="rect">
            <a:avLst/>
          </a:prstGeom>
          <a:solidFill>
            <a:srgbClr val="FF7979"/>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157" name="Rectangle 156"/>
          <p:cNvSpPr/>
          <p:nvPr/>
        </p:nvSpPr>
        <p:spPr>
          <a:xfrm>
            <a:off x="6238494" y="2807208"/>
            <a:ext cx="76200" cy="381000"/>
          </a:xfrm>
          <a:prstGeom prst="rect">
            <a:avLst/>
          </a:prstGeom>
          <a:solidFill>
            <a:srgbClr val="FF7979"/>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158" name="Rectangle 157"/>
          <p:cNvSpPr/>
          <p:nvPr/>
        </p:nvSpPr>
        <p:spPr>
          <a:xfrm>
            <a:off x="5951220" y="2807208"/>
            <a:ext cx="160020" cy="381000"/>
          </a:xfrm>
          <a:prstGeom prst="rect">
            <a:avLst/>
          </a:prstGeom>
          <a:solidFill>
            <a:srgbClr val="FF7979"/>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161" name="Rectangle 160"/>
          <p:cNvSpPr/>
          <p:nvPr/>
        </p:nvSpPr>
        <p:spPr>
          <a:xfrm>
            <a:off x="4800600" y="929640"/>
            <a:ext cx="441198" cy="38100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500" b="1" dirty="0">
              <a:solidFill>
                <a:srgbClr val="000000"/>
              </a:solidFill>
            </a:endParaRPr>
          </a:p>
        </p:txBody>
      </p:sp>
      <p:sp>
        <p:nvSpPr>
          <p:cNvPr id="162" name="Rectangle 161"/>
          <p:cNvSpPr/>
          <p:nvPr/>
        </p:nvSpPr>
        <p:spPr>
          <a:xfrm>
            <a:off x="5241798" y="929640"/>
            <a:ext cx="549402" cy="381000"/>
          </a:xfrm>
          <a:prstGeom prst="rect">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600" b="1" dirty="0" smtClean="0">
                <a:solidFill>
                  <a:srgbClr val="DDDDDD"/>
                </a:solidFill>
              </a:rPr>
              <a:t>\</a:t>
            </a:r>
            <a:endParaRPr lang="en-US" sz="600" b="1" dirty="0">
              <a:solidFill>
                <a:srgbClr val="DDDDDD"/>
              </a:solidFill>
            </a:endParaRPr>
          </a:p>
        </p:txBody>
      </p:sp>
      <p:sp>
        <p:nvSpPr>
          <p:cNvPr id="75" name="Rectangle 74"/>
          <p:cNvSpPr/>
          <p:nvPr/>
        </p:nvSpPr>
        <p:spPr>
          <a:xfrm>
            <a:off x="457200" y="1325880"/>
            <a:ext cx="6477000" cy="2484120"/>
          </a:xfrm>
          <a:prstGeom prst="rect">
            <a:avLst/>
          </a:prstGeom>
          <a:solidFill>
            <a:srgbClr val="E4E4E4">
              <a:alpha val="75000"/>
            </a:srgb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 name="Up Arrow Callout 3"/>
          <p:cNvSpPr/>
          <p:nvPr/>
        </p:nvSpPr>
        <p:spPr>
          <a:xfrm>
            <a:off x="5659183" y="1318260"/>
            <a:ext cx="1656017" cy="597408"/>
          </a:xfrm>
          <a:prstGeom prst="up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Publish </a:t>
            </a:r>
            <a:r>
              <a:rPr lang="en-US" sz="1100" dirty="0"/>
              <a:t>the frame for </a:t>
            </a:r>
            <a:r>
              <a:rPr lang="en-US" sz="1100" dirty="0" smtClean="0"/>
              <a:t>rendering</a:t>
            </a:r>
            <a:endParaRPr lang="en-US" sz="1100" dirty="0"/>
          </a:p>
        </p:txBody>
      </p:sp>
    </p:spTree>
    <p:extLst>
      <p:ext uri="{BB962C8B-B14F-4D97-AF65-F5344CB8AC3E}">
        <p14:creationId xmlns:p14="http://schemas.microsoft.com/office/powerpoint/2010/main" val="2797956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Streamlined Submission Thread</a:t>
            </a:r>
            <a:endParaRPr lang="en-US" dirty="0">
              <a:solidFill>
                <a:srgbClr val="EAEAEA"/>
              </a:solidFill>
            </a:endParaRPr>
          </a:p>
        </p:txBody>
      </p:sp>
      <p:sp>
        <p:nvSpPr>
          <p:cNvPr id="3" name="Rectangle 2"/>
          <p:cNvSpPr/>
          <p:nvPr/>
        </p:nvSpPr>
        <p:spPr>
          <a:xfrm>
            <a:off x="457200" y="685800"/>
            <a:ext cx="6477000" cy="3124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678180" y="92964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Simulation loop: 75-100%</a:t>
            </a:r>
            <a:endParaRPr lang="en-US" dirty="0"/>
          </a:p>
        </p:txBody>
      </p:sp>
      <p:sp>
        <p:nvSpPr>
          <p:cNvPr id="12" name="Rectangle 11"/>
          <p:cNvSpPr/>
          <p:nvPr/>
        </p:nvSpPr>
        <p:spPr>
          <a:xfrm>
            <a:off x="678180" y="131064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Job kernel: 20-30%</a:t>
            </a:r>
            <a:endParaRPr lang="en-US" dirty="0"/>
          </a:p>
        </p:txBody>
      </p:sp>
      <p:sp>
        <p:nvSpPr>
          <p:cNvPr id="13" name="Rectangle 12"/>
          <p:cNvSpPr/>
          <p:nvPr/>
        </p:nvSpPr>
        <p:spPr>
          <a:xfrm>
            <a:off x="678180" y="185166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Render loop: 70-100%</a:t>
            </a:r>
            <a:endParaRPr lang="en-US" dirty="0"/>
          </a:p>
        </p:txBody>
      </p:sp>
      <p:sp>
        <p:nvSpPr>
          <p:cNvPr id="14" name="Rectangle 13"/>
          <p:cNvSpPr/>
          <p:nvPr/>
        </p:nvSpPr>
        <p:spPr>
          <a:xfrm>
            <a:off x="678180" y="223266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Audio loop: 50-80%</a:t>
            </a:r>
            <a:endParaRPr lang="en-US" dirty="0"/>
          </a:p>
        </p:txBody>
      </p:sp>
      <p:sp>
        <p:nvSpPr>
          <p:cNvPr id="15" name="Rectangle 14"/>
          <p:cNvSpPr/>
          <p:nvPr/>
        </p:nvSpPr>
        <p:spPr>
          <a:xfrm>
            <a:off x="678180" y="279654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Job kernel, debug logging: 20-30%</a:t>
            </a:r>
            <a:endParaRPr lang="en-US" dirty="0"/>
          </a:p>
        </p:txBody>
      </p:sp>
      <p:sp>
        <p:nvSpPr>
          <p:cNvPr id="16" name="Rectangle 15"/>
          <p:cNvSpPr/>
          <p:nvPr/>
        </p:nvSpPr>
        <p:spPr>
          <a:xfrm>
            <a:off x="678180" y="3185160"/>
            <a:ext cx="6019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r"/>
            <a:r>
              <a:rPr lang="en-US" sz="1250" dirty="0" smtClean="0"/>
              <a:t>Async tasks, socket polling, </a:t>
            </a:r>
            <a:r>
              <a:rPr lang="en-US" sz="1250" dirty="0" err="1" smtClean="0"/>
              <a:t>misc</a:t>
            </a:r>
            <a:r>
              <a:rPr lang="en-US" sz="1250" dirty="0" smtClean="0"/>
              <a:t>: 10-30% with bursts of 100% utilization</a:t>
            </a:r>
            <a:endParaRPr lang="en-US" sz="1250" dirty="0"/>
          </a:p>
        </p:txBody>
      </p:sp>
      <p:sp>
        <p:nvSpPr>
          <p:cNvPr id="17" name="Rectangle 16"/>
          <p:cNvSpPr/>
          <p:nvPr/>
        </p:nvSpPr>
        <p:spPr>
          <a:xfrm>
            <a:off x="678180" y="9296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0</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19" name="Rectangle 18"/>
          <p:cNvSpPr/>
          <p:nvPr/>
        </p:nvSpPr>
        <p:spPr>
          <a:xfrm>
            <a:off x="678180" y="13106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1</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0" name="Rectangle 19"/>
          <p:cNvSpPr/>
          <p:nvPr/>
        </p:nvSpPr>
        <p:spPr>
          <a:xfrm>
            <a:off x="678180" y="183642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2</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1" name="Rectangle 20"/>
          <p:cNvSpPr/>
          <p:nvPr/>
        </p:nvSpPr>
        <p:spPr>
          <a:xfrm>
            <a:off x="678180" y="222504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3</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2" name="Rectangle 21"/>
          <p:cNvSpPr/>
          <p:nvPr/>
        </p:nvSpPr>
        <p:spPr>
          <a:xfrm>
            <a:off x="678180" y="278130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4</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23" name="Rectangle 22"/>
          <p:cNvSpPr/>
          <p:nvPr/>
        </p:nvSpPr>
        <p:spPr>
          <a:xfrm>
            <a:off x="678180" y="3185160"/>
            <a:ext cx="769620" cy="39624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smtClean="0">
                <a:solidFill>
                  <a:schemeClr val="accent1">
                    <a:lumMod val="20000"/>
                    <a:lumOff val="80000"/>
                  </a:schemeClr>
                </a:solidFill>
                <a:effectLst>
                  <a:outerShdw blurRad="38100" dist="38100" dir="2700000" algn="tl">
                    <a:srgbClr val="000000">
                      <a:alpha val="43137"/>
                    </a:srgbClr>
                  </a:outerShdw>
                </a:effectLst>
              </a:rPr>
              <a:t>HW Thread 5</a:t>
            </a:r>
            <a:endParaRPr lang="en-US" sz="1050" dirty="0">
              <a:solidFill>
                <a:schemeClr val="accent1">
                  <a:lumMod val="20000"/>
                  <a:lumOff val="80000"/>
                </a:schemeClr>
              </a:solidFill>
              <a:effectLst>
                <a:outerShdw blurRad="38100" dist="38100" dir="2700000" algn="tl">
                  <a:srgbClr val="000000">
                    <a:alpha val="43137"/>
                  </a:srgbClr>
                </a:outerShdw>
              </a:effectLst>
            </a:endParaRPr>
          </a:p>
        </p:txBody>
      </p:sp>
      <p:sp>
        <p:nvSpPr>
          <p:cNvPr id="18" name="Rectangle 17"/>
          <p:cNvSpPr/>
          <p:nvPr/>
        </p:nvSpPr>
        <p:spPr>
          <a:xfrm>
            <a:off x="1447800" y="929640"/>
            <a:ext cx="5250180" cy="381000"/>
          </a:xfrm>
          <a:prstGeom prst="rect">
            <a:avLst/>
          </a:prstGeom>
          <a:gradFill>
            <a:gsLst>
              <a:gs pos="0">
                <a:schemeClr val="accent1">
                  <a:tint val="100000"/>
                  <a:shade val="100000"/>
                  <a:satMod val="130000"/>
                  <a:alpha val="46000"/>
                </a:schemeClr>
              </a:gs>
              <a:gs pos="100000">
                <a:schemeClr val="accent1">
                  <a:tint val="50000"/>
                  <a:shade val="100000"/>
                  <a:satMod val="350000"/>
                  <a:alpha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p:cNvSpPr/>
          <p:nvPr/>
        </p:nvSpPr>
        <p:spPr>
          <a:xfrm>
            <a:off x="1447800" y="1295400"/>
            <a:ext cx="1295400" cy="381000"/>
          </a:xfrm>
          <a:prstGeom prst="rect">
            <a:avLst/>
          </a:prstGeom>
          <a:gradFill>
            <a:gsLst>
              <a:gs pos="0">
                <a:schemeClr val="accent1">
                  <a:tint val="100000"/>
                  <a:shade val="100000"/>
                  <a:satMod val="130000"/>
                  <a:alpha val="46000"/>
                </a:schemeClr>
              </a:gs>
              <a:gs pos="100000">
                <a:schemeClr val="accent1">
                  <a:tint val="50000"/>
                  <a:shade val="100000"/>
                  <a:satMod val="350000"/>
                  <a:alpha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p:cNvSpPr/>
          <p:nvPr/>
        </p:nvSpPr>
        <p:spPr>
          <a:xfrm>
            <a:off x="1447800" y="1318260"/>
            <a:ext cx="525018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26" name="Rectangle 25"/>
          <p:cNvSpPr/>
          <p:nvPr/>
        </p:nvSpPr>
        <p:spPr>
          <a:xfrm>
            <a:off x="1447800" y="1851660"/>
            <a:ext cx="5250180" cy="381000"/>
          </a:xfrm>
          <a:prstGeom prst="rect">
            <a:avLst/>
          </a:prstGeom>
          <a:gradFill>
            <a:gsLst>
              <a:gs pos="0">
                <a:schemeClr val="accent1">
                  <a:tint val="100000"/>
                  <a:shade val="100000"/>
                  <a:satMod val="130000"/>
                  <a:alpha val="46000"/>
                </a:schemeClr>
              </a:gs>
              <a:gs pos="100000">
                <a:schemeClr val="accent1">
                  <a:tint val="50000"/>
                  <a:shade val="100000"/>
                  <a:satMod val="350000"/>
                  <a:alpha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Rectangle 29"/>
          <p:cNvSpPr/>
          <p:nvPr/>
        </p:nvSpPr>
        <p:spPr>
          <a:xfrm>
            <a:off x="1447800" y="2240280"/>
            <a:ext cx="5257800" cy="38100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schemeClr val="bg2"/>
                </a:solidFill>
              </a:rPr>
              <a:t>Render submission job</a:t>
            </a:r>
            <a:endParaRPr lang="en-US" dirty="0">
              <a:solidFill>
                <a:schemeClr val="bg2"/>
              </a:solidFill>
            </a:endParaRPr>
          </a:p>
        </p:txBody>
      </p:sp>
      <p:sp>
        <p:nvSpPr>
          <p:cNvPr id="31" name="Rectangle 30"/>
          <p:cNvSpPr/>
          <p:nvPr/>
        </p:nvSpPr>
        <p:spPr>
          <a:xfrm>
            <a:off x="1447800" y="278892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2" name="Rectangle 31"/>
          <p:cNvSpPr/>
          <p:nvPr/>
        </p:nvSpPr>
        <p:spPr>
          <a:xfrm>
            <a:off x="1447800" y="318516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3" name="Rectangle 32"/>
          <p:cNvSpPr/>
          <p:nvPr/>
        </p:nvSpPr>
        <p:spPr>
          <a:xfrm>
            <a:off x="1447800" y="929640"/>
            <a:ext cx="152400" cy="3810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34" name="Rectangle 33"/>
          <p:cNvSpPr/>
          <p:nvPr/>
        </p:nvSpPr>
        <p:spPr>
          <a:xfrm>
            <a:off x="1600200" y="929640"/>
            <a:ext cx="3810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5" name="Rectangle 34"/>
          <p:cNvSpPr/>
          <p:nvPr/>
        </p:nvSpPr>
        <p:spPr>
          <a:xfrm>
            <a:off x="1981200" y="929640"/>
            <a:ext cx="1524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6" name="Rectangle 35"/>
          <p:cNvSpPr/>
          <p:nvPr/>
        </p:nvSpPr>
        <p:spPr>
          <a:xfrm>
            <a:off x="2141220" y="929640"/>
            <a:ext cx="155448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7" name="Rectangle 36"/>
          <p:cNvSpPr/>
          <p:nvPr/>
        </p:nvSpPr>
        <p:spPr>
          <a:xfrm>
            <a:off x="3699510" y="929640"/>
            <a:ext cx="110109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42" name="Rectangle 41"/>
          <p:cNvSpPr/>
          <p:nvPr/>
        </p:nvSpPr>
        <p:spPr>
          <a:xfrm>
            <a:off x="1447800" y="1851660"/>
            <a:ext cx="52578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40" name="Rectangle 39"/>
          <p:cNvSpPr/>
          <p:nvPr/>
        </p:nvSpPr>
        <p:spPr>
          <a:xfrm>
            <a:off x="1607820" y="929640"/>
            <a:ext cx="381000" cy="3810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solidFill>
                <a:srgbClr val="DDDDDD"/>
              </a:solidFill>
            </a:endParaRPr>
          </a:p>
        </p:txBody>
      </p:sp>
      <p:sp>
        <p:nvSpPr>
          <p:cNvPr id="44" name="Rectangle 43"/>
          <p:cNvSpPr/>
          <p:nvPr/>
        </p:nvSpPr>
        <p:spPr>
          <a:xfrm>
            <a:off x="1988820" y="929640"/>
            <a:ext cx="152400" cy="381000"/>
          </a:xfrm>
          <a:prstGeom prst="rect">
            <a:avLst/>
          </a:prstGeom>
          <a:solidFill>
            <a:schemeClr val="bg2">
              <a:lumMod val="75000"/>
              <a:lumOff val="2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46" name="Rectangle 45"/>
          <p:cNvSpPr/>
          <p:nvPr/>
        </p:nvSpPr>
        <p:spPr>
          <a:xfrm>
            <a:off x="2125980" y="929640"/>
            <a:ext cx="762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dirty="0">
              <a:solidFill>
                <a:srgbClr val="DDDDDD"/>
              </a:solidFill>
            </a:endParaRPr>
          </a:p>
        </p:txBody>
      </p:sp>
      <p:sp>
        <p:nvSpPr>
          <p:cNvPr id="45" name="Rectangle 44"/>
          <p:cNvSpPr/>
          <p:nvPr/>
        </p:nvSpPr>
        <p:spPr>
          <a:xfrm>
            <a:off x="2217420" y="944880"/>
            <a:ext cx="1482090" cy="350520"/>
          </a:xfrm>
          <a:prstGeom prst="rect">
            <a:avLst/>
          </a:prstGeom>
          <a:solidFill>
            <a:srgbClr val="FFC000"/>
          </a:solidFill>
          <a:ln>
            <a:solidFill>
              <a:srgbClr val="FFFF00"/>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smtClean="0">
                <a:solidFill>
                  <a:schemeClr val="bg2"/>
                </a:solidFill>
              </a:rPr>
              <a:t>Object Update</a:t>
            </a:r>
            <a:endParaRPr lang="en-US" sz="1200" dirty="0">
              <a:solidFill>
                <a:schemeClr val="bg2"/>
              </a:solidFill>
            </a:endParaRPr>
          </a:p>
        </p:txBody>
      </p:sp>
      <p:sp>
        <p:nvSpPr>
          <p:cNvPr id="48" name="Rectangle 47"/>
          <p:cNvSpPr/>
          <p:nvPr/>
        </p:nvSpPr>
        <p:spPr>
          <a:xfrm>
            <a:off x="2206752" y="1325880"/>
            <a:ext cx="460248" cy="381000"/>
          </a:xfrm>
          <a:prstGeom prst="rect">
            <a:avLst/>
          </a:prstGeom>
          <a:solidFill>
            <a:srgbClr val="BE8CE4"/>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49" name="Rectangle 48"/>
          <p:cNvSpPr/>
          <p:nvPr/>
        </p:nvSpPr>
        <p:spPr>
          <a:xfrm>
            <a:off x="2230755" y="1836420"/>
            <a:ext cx="588645" cy="381000"/>
          </a:xfrm>
          <a:prstGeom prst="rect">
            <a:avLst/>
          </a:prstGeom>
          <a:solidFill>
            <a:srgbClr val="BE8CE4"/>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50" name="Rectangle 49"/>
          <p:cNvSpPr/>
          <p:nvPr/>
        </p:nvSpPr>
        <p:spPr>
          <a:xfrm>
            <a:off x="2229612" y="2788920"/>
            <a:ext cx="437388" cy="381000"/>
          </a:xfrm>
          <a:prstGeom prst="rect">
            <a:avLst/>
          </a:prstGeom>
          <a:solidFill>
            <a:srgbClr val="BE8CE4"/>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47" name="Rectangle 46"/>
          <p:cNvSpPr/>
          <p:nvPr/>
        </p:nvSpPr>
        <p:spPr>
          <a:xfrm>
            <a:off x="2667000" y="1325880"/>
            <a:ext cx="76200" cy="381000"/>
          </a:xfrm>
          <a:prstGeom prst="rect">
            <a:avLst/>
          </a:prstGeom>
          <a:solidFill>
            <a:srgbClr val="BE8CE4"/>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52" name="Rectangle 51"/>
          <p:cNvSpPr/>
          <p:nvPr/>
        </p:nvSpPr>
        <p:spPr>
          <a:xfrm>
            <a:off x="2743200" y="1319784"/>
            <a:ext cx="76200" cy="381000"/>
          </a:xfrm>
          <a:prstGeom prst="rect">
            <a:avLst/>
          </a:prstGeom>
          <a:solidFill>
            <a:srgbClr val="BE8CE4"/>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53" name="Rectangle 52"/>
          <p:cNvSpPr/>
          <p:nvPr/>
        </p:nvSpPr>
        <p:spPr>
          <a:xfrm>
            <a:off x="2819400" y="1319784"/>
            <a:ext cx="76200" cy="381000"/>
          </a:xfrm>
          <a:prstGeom prst="rect">
            <a:avLst/>
          </a:prstGeom>
          <a:solidFill>
            <a:srgbClr val="BE8CE4"/>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54" name="Rectangle 53"/>
          <p:cNvSpPr/>
          <p:nvPr/>
        </p:nvSpPr>
        <p:spPr>
          <a:xfrm>
            <a:off x="2887980" y="1319784"/>
            <a:ext cx="160020" cy="381000"/>
          </a:xfrm>
          <a:prstGeom prst="rect">
            <a:avLst/>
          </a:prstGeom>
          <a:solidFill>
            <a:srgbClr val="BE8CE4"/>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55" name="Rectangle 54"/>
          <p:cNvSpPr/>
          <p:nvPr/>
        </p:nvSpPr>
        <p:spPr>
          <a:xfrm>
            <a:off x="3699510" y="925068"/>
            <a:ext cx="1101090" cy="381000"/>
          </a:xfrm>
          <a:prstGeom prst="rect">
            <a:avLst/>
          </a:prstGeom>
          <a:solidFill>
            <a:srgbClr val="92D05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100" dirty="0" smtClean="0">
                <a:solidFill>
                  <a:schemeClr val="bg2"/>
                </a:solidFill>
              </a:rPr>
              <a:t>Havok Update</a:t>
            </a:r>
            <a:endParaRPr lang="en-US" sz="1100" dirty="0">
              <a:solidFill>
                <a:schemeClr val="bg2"/>
              </a:solidFill>
            </a:endParaRPr>
          </a:p>
        </p:txBody>
      </p:sp>
      <p:sp>
        <p:nvSpPr>
          <p:cNvPr id="56" name="Rectangle 55"/>
          <p:cNvSpPr/>
          <p:nvPr/>
        </p:nvSpPr>
        <p:spPr>
          <a:xfrm>
            <a:off x="3695700" y="1336548"/>
            <a:ext cx="318325" cy="381000"/>
          </a:xfrm>
          <a:prstGeom prst="rect">
            <a:avLst/>
          </a:prstGeom>
          <a:solidFill>
            <a:srgbClr val="E5D0F4"/>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57" name="Rectangle 56"/>
          <p:cNvSpPr/>
          <p:nvPr/>
        </p:nvSpPr>
        <p:spPr>
          <a:xfrm>
            <a:off x="3719703" y="1847088"/>
            <a:ext cx="217551" cy="381000"/>
          </a:xfrm>
          <a:prstGeom prst="rect">
            <a:avLst/>
          </a:prstGeom>
          <a:solidFill>
            <a:srgbClr val="E5D0F4"/>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58" name="Rectangle 57"/>
          <p:cNvSpPr/>
          <p:nvPr/>
        </p:nvSpPr>
        <p:spPr>
          <a:xfrm>
            <a:off x="3718560" y="2799588"/>
            <a:ext cx="295465" cy="381000"/>
          </a:xfrm>
          <a:prstGeom prst="rect">
            <a:avLst/>
          </a:prstGeom>
          <a:solidFill>
            <a:srgbClr val="E5D0F4"/>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59" name="Rectangle 58"/>
          <p:cNvSpPr/>
          <p:nvPr/>
        </p:nvSpPr>
        <p:spPr>
          <a:xfrm>
            <a:off x="4180332" y="1336548"/>
            <a:ext cx="76200" cy="381000"/>
          </a:xfrm>
          <a:prstGeom prst="rect">
            <a:avLst/>
          </a:prstGeom>
          <a:solidFill>
            <a:schemeClr val="accent6"/>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60" name="Rectangle 59"/>
          <p:cNvSpPr/>
          <p:nvPr/>
        </p:nvSpPr>
        <p:spPr>
          <a:xfrm>
            <a:off x="4238244" y="1330452"/>
            <a:ext cx="76200" cy="381000"/>
          </a:xfrm>
          <a:prstGeom prst="rect">
            <a:avLst/>
          </a:prstGeom>
          <a:solidFill>
            <a:schemeClr val="accent6"/>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61" name="Rectangle 60"/>
          <p:cNvSpPr/>
          <p:nvPr/>
        </p:nvSpPr>
        <p:spPr>
          <a:xfrm>
            <a:off x="4326636" y="1330452"/>
            <a:ext cx="76200" cy="381000"/>
          </a:xfrm>
          <a:prstGeom prst="rect">
            <a:avLst/>
          </a:prstGeom>
          <a:solidFill>
            <a:schemeClr val="accent6"/>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62" name="Rectangle 61"/>
          <p:cNvSpPr/>
          <p:nvPr/>
        </p:nvSpPr>
        <p:spPr>
          <a:xfrm>
            <a:off x="4437888" y="1330452"/>
            <a:ext cx="160020" cy="381000"/>
          </a:xfrm>
          <a:prstGeom prst="rect">
            <a:avLst/>
          </a:prstGeom>
          <a:solidFill>
            <a:schemeClr val="accent6"/>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66" name="Rectangle 65"/>
          <p:cNvSpPr/>
          <p:nvPr/>
        </p:nvSpPr>
        <p:spPr>
          <a:xfrm>
            <a:off x="4008882" y="1336548"/>
            <a:ext cx="160020" cy="381000"/>
          </a:xfrm>
          <a:prstGeom prst="rect">
            <a:avLst/>
          </a:prstGeom>
          <a:solidFill>
            <a:schemeClr val="accent6"/>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67" name="Rectangle 66"/>
          <p:cNvSpPr/>
          <p:nvPr/>
        </p:nvSpPr>
        <p:spPr>
          <a:xfrm>
            <a:off x="4158234" y="1847088"/>
            <a:ext cx="76200" cy="381000"/>
          </a:xfrm>
          <a:prstGeom prst="rect">
            <a:avLst/>
          </a:prstGeom>
          <a:solidFill>
            <a:schemeClr val="accent6"/>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68" name="Rectangle 67"/>
          <p:cNvSpPr/>
          <p:nvPr/>
        </p:nvSpPr>
        <p:spPr>
          <a:xfrm>
            <a:off x="4258818" y="1840992"/>
            <a:ext cx="105918" cy="381000"/>
          </a:xfrm>
          <a:prstGeom prst="rect">
            <a:avLst/>
          </a:prstGeom>
          <a:solidFill>
            <a:schemeClr val="accent6"/>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69" name="Rectangle 68"/>
          <p:cNvSpPr/>
          <p:nvPr/>
        </p:nvSpPr>
        <p:spPr>
          <a:xfrm>
            <a:off x="4572762" y="1840992"/>
            <a:ext cx="76200" cy="381000"/>
          </a:xfrm>
          <a:prstGeom prst="rect">
            <a:avLst/>
          </a:prstGeom>
          <a:solidFill>
            <a:schemeClr val="accent6"/>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70" name="Rectangle 69"/>
          <p:cNvSpPr/>
          <p:nvPr/>
        </p:nvSpPr>
        <p:spPr>
          <a:xfrm>
            <a:off x="4397502" y="1840992"/>
            <a:ext cx="160020" cy="381000"/>
          </a:xfrm>
          <a:prstGeom prst="rect">
            <a:avLst/>
          </a:prstGeom>
          <a:solidFill>
            <a:schemeClr val="accent6"/>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71" name="Rectangle 70"/>
          <p:cNvSpPr/>
          <p:nvPr/>
        </p:nvSpPr>
        <p:spPr>
          <a:xfrm>
            <a:off x="3974592" y="1847088"/>
            <a:ext cx="160020" cy="381000"/>
          </a:xfrm>
          <a:prstGeom prst="rect">
            <a:avLst/>
          </a:prstGeom>
          <a:solidFill>
            <a:schemeClr val="accent6"/>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72" name="Rectangle 71"/>
          <p:cNvSpPr/>
          <p:nvPr/>
        </p:nvSpPr>
        <p:spPr>
          <a:xfrm>
            <a:off x="4233672" y="2798064"/>
            <a:ext cx="76200" cy="381000"/>
          </a:xfrm>
          <a:prstGeom prst="rect">
            <a:avLst/>
          </a:prstGeom>
          <a:solidFill>
            <a:schemeClr val="accent6"/>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73" name="Rectangle 72"/>
          <p:cNvSpPr/>
          <p:nvPr/>
        </p:nvSpPr>
        <p:spPr>
          <a:xfrm>
            <a:off x="4352544" y="2798064"/>
            <a:ext cx="76200" cy="381000"/>
          </a:xfrm>
          <a:prstGeom prst="rect">
            <a:avLst/>
          </a:prstGeom>
          <a:solidFill>
            <a:schemeClr val="accent6"/>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74" name="Rectangle 73"/>
          <p:cNvSpPr/>
          <p:nvPr/>
        </p:nvSpPr>
        <p:spPr>
          <a:xfrm>
            <a:off x="4428744" y="2798064"/>
            <a:ext cx="76200" cy="381000"/>
          </a:xfrm>
          <a:prstGeom prst="rect">
            <a:avLst/>
          </a:prstGeom>
          <a:solidFill>
            <a:schemeClr val="accent6"/>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75" name="Rectangle 74"/>
          <p:cNvSpPr/>
          <p:nvPr/>
        </p:nvSpPr>
        <p:spPr>
          <a:xfrm>
            <a:off x="4497324" y="2798064"/>
            <a:ext cx="160020" cy="381000"/>
          </a:xfrm>
          <a:prstGeom prst="rect">
            <a:avLst/>
          </a:prstGeom>
          <a:solidFill>
            <a:schemeClr val="accent6"/>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76" name="Rectangle 75"/>
          <p:cNvSpPr/>
          <p:nvPr/>
        </p:nvSpPr>
        <p:spPr>
          <a:xfrm>
            <a:off x="4043934" y="2798064"/>
            <a:ext cx="160020" cy="381000"/>
          </a:xfrm>
          <a:prstGeom prst="rect">
            <a:avLst/>
          </a:prstGeom>
          <a:solidFill>
            <a:schemeClr val="accent6"/>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DDDDDD"/>
              </a:solidFill>
            </a:endParaRPr>
          </a:p>
        </p:txBody>
      </p:sp>
      <p:sp>
        <p:nvSpPr>
          <p:cNvPr id="38" name="Rectangle 37"/>
          <p:cNvSpPr/>
          <p:nvPr/>
        </p:nvSpPr>
        <p:spPr>
          <a:xfrm>
            <a:off x="4800600" y="929640"/>
            <a:ext cx="8382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39" name="Rectangle 38"/>
          <p:cNvSpPr/>
          <p:nvPr/>
        </p:nvSpPr>
        <p:spPr>
          <a:xfrm>
            <a:off x="5638800" y="929640"/>
            <a:ext cx="1524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41" name="Rectangle 40"/>
          <p:cNvSpPr/>
          <p:nvPr/>
        </p:nvSpPr>
        <p:spPr>
          <a:xfrm>
            <a:off x="6240780" y="929640"/>
            <a:ext cx="4572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43" name="Rectangle 42"/>
          <p:cNvSpPr/>
          <p:nvPr/>
        </p:nvSpPr>
        <p:spPr>
          <a:xfrm>
            <a:off x="5791200" y="929640"/>
            <a:ext cx="457200" cy="381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rgbClr val="DDDDDD"/>
              </a:solidFill>
            </a:endParaRPr>
          </a:p>
        </p:txBody>
      </p:sp>
      <p:sp>
        <p:nvSpPr>
          <p:cNvPr id="77" name="Rectangle 76"/>
          <p:cNvSpPr/>
          <p:nvPr/>
        </p:nvSpPr>
        <p:spPr>
          <a:xfrm>
            <a:off x="4800600" y="929640"/>
            <a:ext cx="8382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1200" dirty="0" err="1" smtClean="0">
                <a:solidFill>
                  <a:schemeClr val="bg2"/>
                </a:solidFill>
              </a:rPr>
              <a:t>Obj</a:t>
            </a:r>
            <a:r>
              <a:rPr lang="en-US" sz="1200" dirty="0" smtClean="0">
                <a:solidFill>
                  <a:schemeClr val="bg2"/>
                </a:solidFill>
              </a:rPr>
              <a:t> move</a:t>
            </a:r>
            <a:endParaRPr lang="en-US" sz="1200" dirty="0">
              <a:solidFill>
                <a:schemeClr val="bg2"/>
              </a:solidFill>
            </a:endParaRPr>
          </a:p>
        </p:txBody>
      </p:sp>
      <p:sp>
        <p:nvSpPr>
          <p:cNvPr id="78" name="Rectangle 77"/>
          <p:cNvSpPr/>
          <p:nvPr/>
        </p:nvSpPr>
        <p:spPr>
          <a:xfrm>
            <a:off x="5638800" y="929640"/>
            <a:ext cx="152400" cy="381000"/>
          </a:xfrm>
          <a:prstGeom prst="rect">
            <a:avLst/>
          </a:prstGeom>
          <a:solidFill>
            <a:srgbClr val="C00000"/>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solidFill>
                <a:srgbClr val="DDDDDD"/>
              </a:solidFill>
            </a:endParaRPr>
          </a:p>
        </p:txBody>
      </p:sp>
      <p:sp>
        <p:nvSpPr>
          <p:cNvPr id="79" name="Rectangle 78"/>
          <p:cNvSpPr/>
          <p:nvPr/>
        </p:nvSpPr>
        <p:spPr>
          <a:xfrm>
            <a:off x="6240780" y="929640"/>
            <a:ext cx="457200" cy="381000"/>
          </a:xfrm>
          <a:prstGeom prst="rect">
            <a:avLst/>
          </a:prstGeom>
          <a:gradFill flip="none" rotWithShape="1">
            <a:gsLst>
              <a:gs pos="0">
                <a:srgbClr val="7030A0"/>
              </a:gs>
              <a:gs pos="50000">
                <a:srgbClr val="7030A0">
                  <a:shade val="67500"/>
                  <a:satMod val="115000"/>
                </a:srgbClr>
              </a:gs>
              <a:gs pos="100000">
                <a:srgbClr val="BE8CE4"/>
              </a:gs>
            </a:gsLst>
            <a:lin ang="16200000" scaled="1"/>
            <a:tileRec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solidFill>
                <a:srgbClr val="DDDDDD"/>
              </a:solidFill>
            </a:endParaRPr>
          </a:p>
        </p:txBody>
      </p:sp>
      <p:sp>
        <p:nvSpPr>
          <p:cNvPr id="80" name="Rectangle 79"/>
          <p:cNvSpPr/>
          <p:nvPr/>
        </p:nvSpPr>
        <p:spPr>
          <a:xfrm>
            <a:off x="5791200" y="929640"/>
            <a:ext cx="457200" cy="3810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solidFill>
                <a:srgbClr val="DDDDDD"/>
              </a:solidFill>
            </a:endParaRPr>
          </a:p>
        </p:txBody>
      </p:sp>
      <p:sp>
        <p:nvSpPr>
          <p:cNvPr id="81" name="Rectangle 80"/>
          <p:cNvSpPr/>
          <p:nvPr/>
        </p:nvSpPr>
        <p:spPr>
          <a:xfrm>
            <a:off x="4800600" y="1318260"/>
            <a:ext cx="2286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82" name="Rectangle 81"/>
          <p:cNvSpPr/>
          <p:nvPr/>
        </p:nvSpPr>
        <p:spPr>
          <a:xfrm>
            <a:off x="5029200" y="131826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83" name="Rectangle 82"/>
          <p:cNvSpPr/>
          <p:nvPr/>
        </p:nvSpPr>
        <p:spPr>
          <a:xfrm>
            <a:off x="5143500" y="131826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84" name="Rectangle 83"/>
          <p:cNvSpPr/>
          <p:nvPr/>
        </p:nvSpPr>
        <p:spPr>
          <a:xfrm>
            <a:off x="5410200" y="131826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85" name="Rectangle 84"/>
          <p:cNvSpPr/>
          <p:nvPr/>
        </p:nvSpPr>
        <p:spPr>
          <a:xfrm>
            <a:off x="4876800" y="2804160"/>
            <a:ext cx="2286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86" name="Rectangle 85"/>
          <p:cNvSpPr/>
          <p:nvPr/>
        </p:nvSpPr>
        <p:spPr>
          <a:xfrm>
            <a:off x="5105400" y="280416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87" name="Rectangle 86"/>
          <p:cNvSpPr/>
          <p:nvPr/>
        </p:nvSpPr>
        <p:spPr>
          <a:xfrm>
            <a:off x="5219700" y="280416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88" name="Rectangle 87"/>
          <p:cNvSpPr/>
          <p:nvPr/>
        </p:nvSpPr>
        <p:spPr>
          <a:xfrm>
            <a:off x="5486400" y="2804160"/>
            <a:ext cx="114300" cy="381000"/>
          </a:xfrm>
          <a:prstGeom prst="rect">
            <a:avLst/>
          </a:prstGeom>
          <a:solidFill>
            <a:schemeClr val="bg2">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sz="1200" dirty="0">
              <a:solidFill>
                <a:schemeClr val="bg2"/>
              </a:solidFill>
            </a:endParaRPr>
          </a:p>
        </p:txBody>
      </p:sp>
      <p:sp>
        <p:nvSpPr>
          <p:cNvPr id="63" name="Rectangle 62"/>
          <p:cNvSpPr/>
          <p:nvPr/>
        </p:nvSpPr>
        <p:spPr>
          <a:xfrm>
            <a:off x="457200" y="685800"/>
            <a:ext cx="6477000" cy="1554480"/>
          </a:xfrm>
          <a:prstGeom prst="rect">
            <a:avLst/>
          </a:prstGeom>
          <a:solidFill>
            <a:srgbClr val="E4E4E4">
              <a:alpha val="75000"/>
            </a:srgb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9" name="Rectangle 88"/>
          <p:cNvSpPr/>
          <p:nvPr/>
        </p:nvSpPr>
        <p:spPr>
          <a:xfrm>
            <a:off x="449580" y="2781300"/>
            <a:ext cx="6477000" cy="1028700"/>
          </a:xfrm>
          <a:prstGeom prst="rect">
            <a:avLst/>
          </a:prstGeom>
          <a:solidFill>
            <a:srgbClr val="E4E4E4">
              <a:alpha val="75000"/>
            </a:srgb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03263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a:t>
            </a:r>
            <a:endParaRPr lang="en-US" dirty="0"/>
          </a:p>
        </p:txBody>
      </p:sp>
      <p:sp>
        <p:nvSpPr>
          <p:cNvPr id="3" name="Content Placeholder 2"/>
          <p:cNvSpPr>
            <a:spLocks noGrp="1"/>
          </p:cNvSpPr>
          <p:nvPr>
            <p:ph idx="1"/>
          </p:nvPr>
        </p:nvSpPr>
        <p:spPr/>
        <p:txBody>
          <a:bodyPr>
            <a:normAutofit/>
          </a:bodyPr>
          <a:lstStyle/>
          <a:p>
            <a:pPr lvl="0" fontAlgn="ctr"/>
            <a:r>
              <a:rPr lang="en-US" dirty="0" smtClean="0"/>
              <a:t>Decouple game-state traversal from drawing</a:t>
            </a:r>
          </a:p>
          <a:p>
            <a:pPr lvl="0" fontAlgn="ctr"/>
            <a:r>
              <a:rPr lang="en-US" dirty="0" smtClean="0"/>
              <a:t>Better CPU utilization with staggered visibility computation</a:t>
            </a:r>
          </a:p>
          <a:p>
            <a:pPr lvl="1" fontAlgn="ctr"/>
            <a:r>
              <a:rPr lang="en-US" dirty="0" smtClean="0"/>
              <a:t>Earlier results for each frame mean reduced input latency</a:t>
            </a:r>
          </a:p>
          <a:p>
            <a:pPr lvl="0" fontAlgn="ctr"/>
            <a:endParaRPr lang="en-US" dirty="0" smtClean="0"/>
          </a:p>
        </p:txBody>
      </p:sp>
    </p:spTree>
    <p:extLst>
      <p:ext uri="{BB962C8B-B14F-4D97-AF65-F5344CB8AC3E}">
        <p14:creationId xmlns:p14="http://schemas.microsoft.com/office/powerpoint/2010/main" val="296438263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a:t>
            </a:r>
            <a:endParaRPr lang="en-US" dirty="0"/>
          </a:p>
        </p:txBody>
      </p:sp>
      <p:sp>
        <p:nvSpPr>
          <p:cNvPr id="3" name="Content Placeholder 2"/>
          <p:cNvSpPr>
            <a:spLocks noGrp="1"/>
          </p:cNvSpPr>
          <p:nvPr>
            <p:ph idx="1"/>
          </p:nvPr>
        </p:nvSpPr>
        <p:spPr/>
        <p:txBody>
          <a:bodyPr>
            <a:normAutofit/>
          </a:bodyPr>
          <a:lstStyle/>
          <a:p>
            <a:pPr lvl="0" fontAlgn="ctr"/>
            <a:r>
              <a:rPr lang="en-US" dirty="0" smtClean="0"/>
              <a:t>Decouple game-state traversal from drawing</a:t>
            </a:r>
          </a:p>
          <a:p>
            <a:pPr lvl="0" fontAlgn="ctr"/>
            <a:r>
              <a:rPr lang="en-US" dirty="0" smtClean="0"/>
              <a:t>Better CPU utilization with staggered visibility computation</a:t>
            </a:r>
          </a:p>
          <a:p>
            <a:pPr fontAlgn="ctr"/>
            <a:r>
              <a:rPr lang="en-US" dirty="0"/>
              <a:t>Render thread becomes a streamlined kernel processor</a:t>
            </a:r>
          </a:p>
          <a:p>
            <a:pPr lvl="0" fontAlgn="ctr"/>
            <a:endParaRPr lang="en-US" dirty="0" smtClean="0"/>
          </a:p>
        </p:txBody>
      </p:sp>
    </p:spTree>
    <p:extLst>
      <p:ext uri="{BB962C8B-B14F-4D97-AF65-F5344CB8AC3E}">
        <p14:creationId xmlns:p14="http://schemas.microsoft.com/office/powerpoint/2010/main" val="10594094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a:t>
            </a:r>
            <a:endParaRPr lang="en-US" dirty="0"/>
          </a:p>
        </p:txBody>
      </p:sp>
      <p:sp>
        <p:nvSpPr>
          <p:cNvPr id="3" name="Content Placeholder 2"/>
          <p:cNvSpPr>
            <a:spLocks noGrp="1"/>
          </p:cNvSpPr>
          <p:nvPr>
            <p:ph idx="1"/>
          </p:nvPr>
        </p:nvSpPr>
        <p:spPr/>
        <p:txBody>
          <a:bodyPr/>
          <a:lstStyle/>
          <a:p>
            <a:r>
              <a:rPr lang="en-US" dirty="0" smtClean="0"/>
              <a:t>Unified visibility/spatial connectivity</a:t>
            </a:r>
          </a:p>
          <a:p>
            <a:r>
              <a:rPr lang="en-US" dirty="0" smtClean="0"/>
              <a:t>Precise spatial decomposition</a:t>
            </a:r>
          </a:p>
          <a:p>
            <a:r>
              <a:rPr lang="en-US" dirty="0" smtClean="0"/>
              <a:t>Inside/outside test</a:t>
            </a:r>
          </a:p>
          <a:p>
            <a:r>
              <a:rPr lang="en-US" dirty="0" smtClean="0"/>
              <a:t>Great for indoor spaces with natural portals</a:t>
            </a:r>
            <a:endParaRPr lang="en-US" dirty="0"/>
          </a:p>
        </p:txBody>
      </p:sp>
    </p:spTree>
    <p:extLst>
      <p:ext uri="{BB962C8B-B14F-4D97-AF65-F5344CB8AC3E}">
        <p14:creationId xmlns:p14="http://schemas.microsoft.com/office/powerpoint/2010/main" val="18526936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Simple Little Job Tree</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30479" y="1717366"/>
            <a:ext cx="7467600" cy="492434"/>
          </a:xfrm>
        </p:spPr>
      </p:pic>
      <p:sp>
        <p:nvSpPr>
          <p:cNvPr id="5" name="Content Placeholder 2"/>
          <p:cNvSpPr txBox="1">
            <a:spLocks/>
          </p:cNvSpPr>
          <p:nvPr/>
        </p:nvSpPr>
        <p:spPr bwMode="auto">
          <a:xfrm>
            <a:off x="365760" y="960120"/>
            <a:ext cx="6583680" cy="2715578"/>
          </a:xfrm>
          <a:prstGeom prst="rect">
            <a:avLst/>
          </a:prstGeom>
          <a:noFill/>
          <a:ln w="9525">
            <a:noFill/>
            <a:miter lim="800000"/>
            <a:headEnd/>
            <a:tailEnd/>
          </a:ln>
        </p:spPr>
        <p:txBody>
          <a:bodyPr vert="horz" wrap="square" lIns="65306" tIns="32653" rIns="65306" bIns="32653"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bg1"/>
                </a:solidFill>
                <a:latin typeface="+mn-lt"/>
                <a:ea typeface="+mn-ea"/>
                <a:cs typeface="+mn-cs"/>
              </a:defRPr>
            </a:lvl1pPr>
            <a:lvl2pPr marL="742950" indent="-285750" algn="l" rtl="0" eaLnBrk="0" fontAlgn="base" hangingPunct="0">
              <a:spcBef>
                <a:spcPct val="20000"/>
              </a:spcBef>
              <a:spcAft>
                <a:spcPct val="0"/>
              </a:spcAft>
              <a:buChar char="–"/>
              <a:defRPr sz="2800">
                <a:solidFill>
                  <a:schemeClr val="bg1"/>
                </a:solidFill>
                <a:latin typeface="+mn-lt"/>
              </a:defRPr>
            </a:lvl2pPr>
            <a:lvl3pPr marL="1143000" indent="-228600" algn="l" rtl="0" eaLnBrk="0" fontAlgn="base" hangingPunct="0">
              <a:spcBef>
                <a:spcPct val="20000"/>
              </a:spcBef>
              <a:spcAft>
                <a:spcPct val="0"/>
              </a:spcAft>
              <a:buChar char="•"/>
              <a:defRPr sz="2400">
                <a:solidFill>
                  <a:schemeClr val="bg1"/>
                </a:solidFill>
                <a:latin typeface="+mn-lt"/>
              </a:defRPr>
            </a:lvl3pPr>
            <a:lvl4pPr marL="1600200" indent="-228600" algn="l" rtl="0" eaLnBrk="0" fontAlgn="base" hangingPunct="0">
              <a:spcBef>
                <a:spcPct val="20000"/>
              </a:spcBef>
              <a:spcAft>
                <a:spcPct val="0"/>
              </a:spcAft>
              <a:buChar char="–"/>
              <a:defRPr sz="2000">
                <a:solidFill>
                  <a:schemeClr val="bg1"/>
                </a:solidFill>
                <a:latin typeface="+mn-lt"/>
              </a:defRPr>
            </a:lvl4pPr>
            <a:lvl5pPr marL="2057400" indent="-228600" algn="l" rtl="0" eaLnBrk="0" fontAlgn="base" hangingPunct="0">
              <a:spcBef>
                <a:spcPct val="20000"/>
              </a:spcBef>
              <a:spcAft>
                <a:spcPct val="0"/>
              </a:spcAft>
              <a:buChar char="»"/>
              <a:defRPr sz="2000">
                <a:solidFill>
                  <a:schemeClr val="bg1"/>
                </a:solidFill>
                <a:latin typeface="+mn-lt"/>
              </a:defRPr>
            </a:lvl5pPr>
            <a:lvl6pPr marL="2514600" indent="-228600" algn="l" rtl="0" fontAlgn="base">
              <a:spcBef>
                <a:spcPct val="20000"/>
              </a:spcBef>
              <a:spcAft>
                <a:spcPct val="0"/>
              </a:spcAft>
              <a:buChar char="»"/>
              <a:defRPr sz="2000">
                <a:solidFill>
                  <a:schemeClr val="bg1"/>
                </a:solidFill>
                <a:latin typeface="+mn-lt"/>
              </a:defRPr>
            </a:lvl6pPr>
            <a:lvl7pPr marL="2971800" indent="-228600" algn="l" rtl="0" fontAlgn="base">
              <a:spcBef>
                <a:spcPct val="20000"/>
              </a:spcBef>
              <a:spcAft>
                <a:spcPct val="0"/>
              </a:spcAft>
              <a:buChar char="»"/>
              <a:defRPr sz="2000">
                <a:solidFill>
                  <a:schemeClr val="bg1"/>
                </a:solidFill>
                <a:latin typeface="+mn-lt"/>
              </a:defRPr>
            </a:lvl7pPr>
            <a:lvl8pPr marL="3429000" indent="-228600" algn="l" rtl="0" fontAlgn="base">
              <a:spcBef>
                <a:spcPct val="20000"/>
              </a:spcBef>
              <a:spcAft>
                <a:spcPct val="0"/>
              </a:spcAft>
              <a:buChar char="»"/>
              <a:defRPr sz="2000">
                <a:solidFill>
                  <a:schemeClr val="bg1"/>
                </a:solidFill>
                <a:latin typeface="+mn-lt"/>
              </a:defRPr>
            </a:lvl8pPr>
            <a:lvl9pPr marL="3886200" indent="-228600" algn="l" rtl="0" fontAlgn="base">
              <a:spcBef>
                <a:spcPct val="20000"/>
              </a:spcBef>
              <a:spcAft>
                <a:spcPct val="0"/>
              </a:spcAft>
              <a:buChar char="»"/>
              <a:defRPr sz="2000">
                <a:solidFill>
                  <a:schemeClr val="bg1"/>
                </a:solidFill>
                <a:latin typeface="+mn-lt"/>
              </a:defRPr>
            </a:lvl9pPr>
          </a:lstStyle>
          <a:p>
            <a:endParaRPr lang="en-US" dirty="0"/>
          </a:p>
        </p:txBody>
      </p:sp>
    </p:spTree>
    <p:extLst>
      <p:ext uri="{BB962C8B-B14F-4D97-AF65-F5344CB8AC3E}">
        <p14:creationId xmlns:p14="http://schemas.microsoft.com/office/powerpoint/2010/main" val="3493397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Future Work</a:t>
            </a:r>
            <a:endParaRPr lang="en-US" dirty="0"/>
          </a:p>
        </p:txBody>
      </p:sp>
      <p:sp>
        <p:nvSpPr>
          <p:cNvPr id="3" name="Content Placeholder 2"/>
          <p:cNvSpPr>
            <a:spLocks noGrp="1"/>
          </p:cNvSpPr>
          <p:nvPr>
            <p:ph idx="1"/>
          </p:nvPr>
        </p:nvSpPr>
        <p:spPr/>
        <p:txBody>
          <a:bodyPr/>
          <a:lstStyle/>
          <a:p>
            <a:r>
              <a:rPr lang="en-US" dirty="0" smtClean="0"/>
              <a:t>Predict dynamic objects visibility with temporal bounding volume </a:t>
            </a:r>
          </a:p>
          <a:p>
            <a:r>
              <a:rPr lang="en-US" dirty="0" err="1" smtClean="0"/>
              <a:t>Fixup</a:t>
            </a:r>
            <a:r>
              <a:rPr lang="en-US" dirty="0" smtClean="0"/>
              <a:t> after final camera and object positions are known</a:t>
            </a:r>
          </a:p>
        </p:txBody>
      </p:sp>
    </p:spTree>
    <p:extLst>
      <p:ext uri="{BB962C8B-B14F-4D97-AF65-F5344CB8AC3E}">
        <p14:creationId xmlns:p14="http://schemas.microsoft.com/office/powerpoint/2010/main" val="21638030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12192" y="0"/>
            <a:ext cx="7327392" cy="4121658"/>
          </a:xfrm>
        </p:spPr>
      </p:pic>
    </p:spTree>
    <p:extLst>
      <p:ext uri="{BB962C8B-B14F-4D97-AF65-F5344CB8AC3E}">
        <p14:creationId xmlns:p14="http://schemas.microsoft.com/office/powerpoint/2010/main" val="1624912989"/>
      </p:ext>
    </p:extLst>
  </p:cSld>
  <p:clrMapOvr>
    <a:masterClrMapping/>
  </p:clrMapOvr>
</p:sld>
</file>

<file path=ppt/theme/theme1.xml><?xml version="1.0" encoding="utf-8"?>
<a:theme xmlns:a="http://schemas.openxmlformats.org/drawingml/2006/main" name="Custom Design">
  <a:themeElements>
    <a:clrScheme name="SIGGRAPH 2011">
      <a:dk1>
        <a:srgbClr val="532903"/>
      </a:dk1>
      <a:lt1>
        <a:srgbClr val="784A2B"/>
      </a:lt1>
      <a:dk2>
        <a:srgbClr val="784A2B"/>
      </a:dk2>
      <a:lt2>
        <a:srgbClr val="96714E"/>
      </a:lt2>
      <a:accent1>
        <a:srgbClr val="78BD57"/>
      </a:accent1>
      <a:accent2>
        <a:srgbClr val="26A85C"/>
      </a:accent2>
      <a:accent3>
        <a:srgbClr val="117D7D"/>
      </a:accent3>
      <a:accent4>
        <a:srgbClr val="78BD57"/>
      </a:accent4>
      <a:accent5>
        <a:srgbClr val="43A7D7"/>
      </a:accent5>
      <a:accent6>
        <a:srgbClr val="0C569E"/>
      </a:accent6>
      <a:hlink>
        <a:srgbClr val="0C569E"/>
      </a:hlink>
      <a:folHlink>
        <a:srgbClr val="117D7D"/>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ustom Design 1">
        <a:dk1>
          <a:srgbClr val="A47F33"/>
        </a:dk1>
        <a:lt1>
          <a:srgbClr val="FFFFFF"/>
        </a:lt1>
        <a:dk2>
          <a:srgbClr val="483225"/>
        </a:dk2>
        <a:lt2>
          <a:srgbClr val="FFFFFF"/>
        </a:lt2>
        <a:accent1>
          <a:srgbClr val="92BFEB"/>
        </a:accent1>
        <a:accent2>
          <a:srgbClr val="F99D1C"/>
        </a:accent2>
        <a:accent3>
          <a:srgbClr val="B1ADAC"/>
        </a:accent3>
        <a:accent4>
          <a:srgbClr val="DADADA"/>
        </a:accent4>
        <a:accent5>
          <a:srgbClr val="C7DCF3"/>
        </a:accent5>
        <a:accent6>
          <a:srgbClr val="E28E18"/>
        </a:accent6>
        <a:hlink>
          <a:srgbClr val="A4D767"/>
        </a:hlink>
        <a:folHlink>
          <a:srgbClr val="003082"/>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3025</TotalTime>
  <Words>7739</Words>
  <Application>Microsoft Office PowerPoint</Application>
  <PresentationFormat>Custom</PresentationFormat>
  <Paragraphs>878</Paragraphs>
  <Slides>92</Slides>
  <Notes>85</Notes>
  <HiddenSlides>0</HiddenSlides>
  <MMClips>0</MMClips>
  <ScaleCrop>false</ScaleCrop>
  <HeadingPairs>
    <vt:vector size="4" baseType="variant">
      <vt:variant>
        <vt:lpstr>Theme</vt:lpstr>
      </vt:variant>
      <vt:variant>
        <vt:i4>1</vt:i4>
      </vt:variant>
      <vt:variant>
        <vt:lpstr>Slide Titles</vt:lpstr>
      </vt:variant>
      <vt:variant>
        <vt:i4>92</vt:i4>
      </vt:variant>
    </vt:vector>
  </HeadingPairs>
  <TitlesOfParts>
    <vt:vector size="93" baseType="lpstr">
      <vt:lpstr>Custom Design</vt:lpstr>
      <vt:lpstr>PowerPoint Presentation</vt:lpstr>
      <vt:lpstr>Game Worlds from Polygon Soup:  Visibility, Spatial Connectivity and Rendering</vt:lpstr>
      <vt:lpstr>Talk Outline</vt:lpstr>
      <vt:lpstr>Halo Reach</vt:lpstr>
      <vt:lpstr>More than pretty pixels</vt:lpstr>
      <vt:lpstr>More than pretty pixels</vt:lpstr>
      <vt:lpstr>PowerPoint Presentation</vt:lpstr>
      <vt:lpstr>Halo Approach</vt:lpstr>
      <vt:lpstr>Pros</vt:lpstr>
      <vt:lpstr>Cons</vt:lpstr>
      <vt:lpstr>Portalization Example</vt:lpstr>
      <vt:lpstr>Polygon Soup!</vt:lpstr>
      <vt:lpstr>Polygon Soup</vt:lpstr>
      <vt:lpstr>General Idea</vt:lpstr>
      <vt:lpstr>2D Example –Path Finding</vt:lpstr>
      <vt:lpstr>2D Example –Path Finding</vt:lpstr>
      <vt:lpstr>2D Example –Path Finding</vt:lpstr>
      <vt:lpstr>2D Example –Path Finding</vt:lpstr>
      <vt:lpstr>2D Example –Path Finding</vt:lpstr>
      <vt:lpstr>2D Example –Path Finding</vt:lpstr>
      <vt:lpstr>2D Example –Path Finding</vt:lpstr>
      <vt:lpstr>3D Watershed</vt:lpstr>
      <vt:lpstr>3D Watershed Transform</vt:lpstr>
      <vt:lpstr>Problems</vt:lpstr>
      <vt:lpstr>Collaboration with Umbra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Renderer Integration</vt:lpstr>
      <vt:lpstr>Halo Reach Game Loop</vt:lpstr>
      <vt:lpstr>Halo Reach Game Loop</vt:lpstr>
      <vt:lpstr>Halo Reach Game Loop</vt:lpstr>
      <vt:lpstr>Halo Reach Game Loop</vt:lpstr>
      <vt:lpstr>Halo Reach Game Loop</vt:lpstr>
      <vt:lpstr>Halo Reach Game Loop</vt:lpstr>
      <vt:lpstr>Halo Reach Game Loop</vt:lpstr>
      <vt:lpstr>Halo Reach: Simulation Thread (MP)</vt:lpstr>
      <vt:lpstr>Halo Reach: Simulation Thread (MP)</vt:lpstr>
      <vt:lpstr>Halo Reach: Simulation Thread (MP)</vt:lpstr>
      <vt:lpstr>Halo Reach: Simulation Thread (MP)</vt:lpstr>
      <vt:lpstr>Halo Reach: Simulation Thread (MP)</vt:lpstr>
      <vt:lpstr>Halo Reach: Simulation Thread (MP)</vt:lpstr>
      <vt:lpstr>Halo Reach: Render Thread (MP)</vt:lpstr>
      <vt:lpstr>Halo Reach: Render Thread (MP)</vt:lpstr>
      <vt:lpstr>Halo Reach: Thread Utilization</vt:lpstr>
      <vt:lpstr>Halo Reach: Thread Utilization</vt:lpstr>
      <vt:lpstr>Can We Do Better? </vt:lpstr>
      <vt:lpstr>Gamestate and Visibility</vt:lpstr>
      <vt:lpstr>Reduce CPU Latency </vt:lpstr>
      <vt:lpstr>Gamestate and Visibility</vt:lpstr>
      <vt:lpstr>Extract Post Visibility</vt:lpstr>
      <vt:lpstr>Better Load Balancing</vt:lpstr>
      <vt:lpstr>Reducing Input Latency</vt:lpstr>
      <vt:lpstr>Improve CPU Latency</vt:lpstr>
      <vt:lpstr>An Improved Game Loop</vt:lpstr>
      <vt:lpstr>An Improved Game Loop</vt:lpstr>
      <vt:lpstr>An Improved Game Loop</vt:lpstr>
      <vt:lpstr>An Improved Game Loop</vt:lpstr>
      <vt:lpstr>An Improved Game Loop</vt:lpstr>
      <vt:lpstr>An Improved Game Loop</vt:lpstr>
      <vt:lpstr>An Improved Game Loop</vt:lpstr>
      <vt:lpstr>An Improved Game Loop</vt:lpstr>
      <vt:lpstr>An Improved Game Loop</vt:lpstr>
      <vt:lpstr>An Improved Game Loop</vt:lpstr>
      <vt:lpstr>Streamlined Submission Thread</vt:lpstr>
      <vt:lpstr>Benefits</vt:lpstr>
      <vt:lpstr>Benefits</vt:lpstr>
      <vt:lpstr>A Simple Little Job Tree</vt:lpstr>
      <vt:lpstr>Future Work</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Steve Overby</dc:creator>
  <cp:lastModifiedBy>Natasha Tatarchuk</cp:lastModifiedBy>
  <cp:revision>259</cp:revision>
  <dcterms:created xsi:type="dcterms:W3CDTF">2010-04-08T22:04:55Z</dcterms:created>
  <dcterms:modified xsi:type="dcterms:W3CDTF">2011-08-19T18:19:17Z</dcterms:modified>
</cp:coreProperties>
</file>